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4.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1.xml.rels" ContentType="application/vnd.openxmlformats-package.relationships+xml"/>
  <Override PartName="/ppt/notesSlides/_rels/notesSlide28.xml.rels" ContentType="application/vnd.openxmlformats-package.relationships+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5.xml" ContentType="application/vnd.openxmlformats-officedocument.presentationml.notesSlide+xml"/>
  <Override PartName="/ppt/notesSlides/notesSlide1.xml" ContentType="application/vnd.openxmlformats-officedocument.presentationml.notesSlide+xml"/>
  <Override PartName="/ppt/notesSlides/notesSlide36.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34.xml" ContentType="application/vnd.openxmlformats-officedocument.presentationml.notesSlide+xml"/>
  <Override PartName="/ppt/notesSlides/notesSlide27.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media/image72.png" ContentType="image/png"/>
  <Override PartName="/ppt/media/image73.png" ContentType="image/png"/>
  <Override PartName="/ppt/media/image68.wmf" ContentType="image/x-wmf"/>
  <Override PartName="/ppt/media/image71.png" ContentType="image/png"/>
  <Override PartName="/ppt/media/image66.wmf" ContentType="image/x-wmf"/>
  <Override PartName="/ppt/media/image64.wmf" ContentType="image/x-wmf"/>
  <Override PartName="/ppt/media/image63.png" ContentType="image/png"/>
  <Override PartName="/ppt/media/image60.wmf" ContentType="image/x-wmf"/>
  <Override PartName="/ppt/media/image57.wmf" ContentType="image/x-wmf"/>
  <Override PartName="/ppt/media/image55.png" ContentType="image/png"/>
  <Override PartName="/ppt/media/image54.wmf" ContentType="image/x-wmf"/>
  <Override PartName="/ppt/media/image53.wmf" ContentType="image/x-wmf"/>
  <Override PartName="/ppt/media/image52.png" ContentType="image/png"/>
  <Override PartName="/ppt/media/image51.wmf" ContentType="image/x-wmf"/>
  <Override PartName="/ppt/media/image50.png" ContentType="image/png"/>
  <Override PartName="/ppt/media/image47.png" ContentType="image/png"/>
  <Override PartName="/ppt/media/image69.png" ContentType="image/png"/>
  <Override PartName="/ppt/media/image44.png" ContentType="image/png"/>
  <Override PartName="/ppt/media/image43.png" ContentType="image/png"/>
  <Override PartName="/ppt/media/image67.png" ContentType="image/png"/>
  <Override PartName="/ppt/media/image42.png" ContentType="image/png"/>
  <Override PartName="/ppt/media/image41.png" ContentType="image/png"/>
  <Override PartName="/ppt/media/image65.png" ContentType="image/png"/>
  <Override PartName="/ppt/media/image40.png" ContentType="image/png"/>
  <Override PartName="/ppt/media/image15.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jpeg" ContentType="image/jpeg"/>
  <Override PartName="/ppt/media/image3.jpeg" ContentType="image/jpeg"/>
  <Override PartName="/ppt/media/image39.png" ContentType="image/png"/>
  <Override PartName="/ppt/media/image14.png" ContentType="image/png"/>
  <Override PartName="/ppt/media/image4.jpeg" ContentType="image/jpeg"/>
  <Override PartName="/ppt/media/image5.jpeg" ContentType="image/jpe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9.jpeg" ContentType="image/jpeg"/>
  <Override PartName="/ppt/media/image21.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7.jpeg" ContentType="image/jpeg"/>
  <Override PartName="/ppt/media/image26.png" ContentType="image/png"/>
  <Override PartName="/ppt/media/image27.png" ContentType="image/png"/>
  <Override PartName="/ppt/media/image28.png" ContentType="image/png"/>
  <Override PartName="/ppt/media/image29.png" ContentType="image/png"/>
  <Override PartName="/ppt/media/image58.png" ContentType="image/png"/>
  <Override PartName="/ppt/media/image33.png" ContentType="image/png"/>
  <Override PartName="/ppt/media/image59.png" ContentType="image/png"/>
  <Override PartName="/ppt/media/image34.png" ContentType="image/png"/>
  <Override PartName="/ppt/media/image35.png" ContentType="image/png"/>
  <Override PartName="/ppt/media/image8.jpeg" ContentType="image/jpeg"/>
  <Override PartName="/ppt/media/image11.png" ContentType="image/png"/>
  <Override PartName="/ppt/media/image36.png" ContentType="image/png"/>
  <Override PartName="/ppt/media/image70.png" ContentType="image/png"/>
  <Override PartName="/ppt/media/image10.jpeg" ContentType="image/jpeg"/>
  <Override PartName="/ppt/media/image2.png" ContentType="image/png"/>
  <Override PartName="/ppt/media/image61.png" ContentType="image/png"/>
  <Override PartName="/ppt/media/image56.wmf" ContentType="image/x-wmf"/>
  <Override PartName="/ppt/media/image6.png" ContentType="image/png"/>
  <Override PartName="/ppt/media/image22.jpeg" ContentType="image/jpeg"/>
  <Override PartName="/ppt/media/image62.wmf" ContentType="image/x-wmf"/>
  <Override PartName="/ppt/media/image30.jpeg" ContentType="image/jpeg"/>
  <Override PartName="/ppt/media/image31.jpeg" ContentType="image/jpeg"/>
  <Override PartName="/ppt/media/image32.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85"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86"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87"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88"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89" name="PlaceHolder 6"/>
          <p:cNvSpPr>
            <a:spLocks noGrp="1"/>
          </p:cNvSpPr>
          <p:nvPr>
            <p:ph type="sldNum"/>
          </p:nvPr>
        </p:nvSpPr>
        <p:spPr>
          <a:xfrm>
            <a:off x="4278960" y="10157400"/>
            <a:ext cx="3280680" cy="534240"/>
          </a:xfrm>
          <a:prstGeom prst="rect">
            <a:avLst/>
          </a:prstGeom>
        </p:spPr>
        <p:txBody>
          <a:bodyPr lIns="0" rIns="0" tIns="0" bIns="0" anchor="b"/>
          <a:p>
            <a:pPr algn="r"/>
            <a:fld id="{52239A24-0F63-409A-94B0-4EC8DB212437}"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1257480" y="720720"/>
            <a:ext cx="4800240" cy="3600000"/>
          </a:xfrm>
          <a:prstGeom prst="rect">
            <a:avLst/>
          </a:prstGeom>
        </p:spPr>
      </p:sp>
      <p:sp>
        <p:nvSpPr>
          <p:cNvPr id="392" name="PlaceHolder 2"/>
          <p:cNvSpPr>
            <a:spLocks noGrp="1"/>
          </p:cNvSpPr>
          <p:nvPr>
            <p:ph type="body"/>
          </p:nvPr>
        </p:nvSpPr>
        <p:spPr>
          <a:xfrm>
            <a:off x="731520" y="4560480"/>
            <a:ext cx="5851800" cy="4320360"/>
          </a:xfrm>
          <a:prstGeom prst="rect">
            <a:avLst/>
          </a:prstGeom>
        </p:spPr>
        <p:txBody>
          <a:bodyPr lIns="96840" rIns="96840" tIns="48240" bIns="48240"/>
          <a:p>
            <a:endParaRPr b="0" lang="en-US" sz="2000" spc="-1" strike="noStrike">
              <a:latin typeface="Arial"/>
            </a:endParaRPr>
          </a:p>
        </p:txBody>
      </p:sp>
      <p:sp>
        <p:nvSpPr>
          <p:cNvPr id="39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84B70A6-9D0B-4C0F-9272-4DE22E4C0C2D}" type="slidenum">
              <a:rPr b="0" lang="en-US" sz="1300" spc="-1" strike="noStrike">
                <a:solidFill>
                  <a:srgbClr val="000000"/>
                </a:solidFill>
                <a:latin typeface="+mn-lt"/>
                <a:ea typeface="+mn-ea"/>
              </a:rPr>
              <a:t>1</a:t>
            </a:fld>
            <a:endParaRPr b="0" lang="en-US" sz="1300" spc="-1" strike="noStrike">
              <a:latin typeface="Times New Roman"/>
            </a:endParaRPr>
          </a:p>
        </p:txBody>
      </p:sp>
      <p:sp>
        <p:nvSpPr>
          <p:cNvPr id="394"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solidFill>
                  <a:srgbClr val="000000"/>
                </a:solidFill>
                <a:latin typeface="+mn-lt"/>
                <a:ea typeface="+mn-ea"/>
              </a:rPr>
              <a:t>2016</a:t>
            </a:r>
            <a:endParaRPr b="0" lang="en-US" sz="1300" spc="-1" strike="noStrike">
              <a:latin typeface="Times New Roman"/>
            </a:endParaRPr>
          </a:p>
        </p:txBody>
      </p:sp>
      <p:sp>
        <p:nvSpPr>
          <p:cNvPr id="395" name="TextShape 5"/>
          <p:cNvSpPr txBox="1"/>
          <p:nvPr/>
        </p:nvSpPr>
        <p:spPr>
          <a:xfrm>
            <a:off x="0" y="9119520"/>
            <a:ext cx="3169440" cy="479880"/>
          </a:xfrm>
          <a:prstGeom prst="rect">
            <a:avLst/>
          </a:prstGeom>
          <a:noFill/>
          <a:ln>
            <a:noFill/>
          </a:ln>
        </p:spPr>
        <p:txBody>
          <a:bodyPr lIns="96840" rIns="96840" tIns="48240" bIns="48240" anchor="b"/>
          <a:p>
            <a:endParaRPr b="0" lang="en-US" sz="2400" spc="-1" strike="noStrike">
              <a:latin typeface="Times New Roman"/>
            </a:endParaRPr>
          </a:p>
        </p:txBody>
      </p:sp>
      <p:sp>
        <p:nvSpPr>
          <p:cNvPr id="396" name="TextShape 6"/>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Nhập môn CNTT&amp;TT</a:t>
            </a:r>
            <a:endParaRPr b="0" lang="en-US" sz="13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1257480" y="720720"/>
            <a:ext cx="4800240" cy="3600000"/>
          </a:xfrm>
          <a:prstGeom prst="rect">
            <a:avLst/>
          </a:prstGeom>
        </p:spPr>
      </p:sp>
      <p:sp>
        <p:nvSpPr>
          <p:cNvPr id="398" name="PlaceHolder 2"/>
          <p:cNvSpPr>
            <a:spLocks noGrp="1"/>
          </p:cNvSpPr>
          <p:nvPr>
            <p:ph type="body"/>
          </p:nvPr>
        </p:nvSpPr>
        <p:spPr>
          <a:xfrm>
            <a:off x="731520" y="4560480"/>
            <a:ext cx="5851800" cy="4320360"/>
          </a:xfrm>
          <a:prstGeom prst="rect">
            <a:avLst/>
          </a:prstGeom>
        </p:spPr>
        <p:txBody>
          <a:bodyPr lIns="96840" rIns="96840" tIns="48240" bIns="48240"/>
          <a:p>
            <a:pPr marL="216000" indent="-216000">
              <a:lnSpc>
                <a:spcPct val="100000"/>
              </a:lnSpc>
            </a:pPr>
            <a:r>
              <a:rPr b="0" lang="en-US" sz="2000" spc="-1" strike="noStrike">
                <a:latin typeface="Arial"/>
              </a:rPr>
              <a:t>  </a:t>
            </a:r>
            <a:r>
              <a:rPr b="0" lang="en-US" sz="2000" spc="-1" strike="noStrike">
                <a:latin typeface="Arial"/>
              </a:rPr>
              <a:t>So với các </a:t>
            </a:r>
            <a:r>
              <a:rPr b="0" lang="en-US" sz="2000" spc="-1" strike="noStrike">
                <a:latin typeface="Arial"/>
              </a:rPr>
              <a:t>ngôn ngữ </a:t>
            </a:r>
            <a:r>
              <a:rPr b="0" lang="en-US" sz="2000" spc="-1" strike="noStrike">
                <a:latin typeface="Arial"/>
              </a:rPr>
              <a:t>khác, dấu </a:t>
            </a:r>
            <a:r>
              <a:rPr b="0" lang="en-US" sz="2000" spc="-1" strike="noStrike">
                <a:latin typeface="Arial"/>
              </a:rPr>
              <a:t>trong tiếng </a:t>
            </a:r>
            <a:r>
              <a:rPr b="0" lang="en-US" sz="2000" spc="-1" strike="noStrike">
                <a:latin typeface="Arial"/>
              </a:rPr>
              <a:t>Việt phức tạp </a:t>
            </a:r>
            <a:r>
              <a:rPr b="0" lang="en-US" sz="2000" spc="-1" strike="noStrike">
                <a:latin typeface="Arial"/>
              </a:rPr>
              <a:t>hơn rất nhiều. </a:t>
            </a:r>
            <a:r>
              <a:rPr b="0" lang="en-US" sz="2000" spc="-1" strike="noStrike">
                <a:latin typeface="Arial"/>
              </a:rPr>
              <a:t>Ta sẽ thấy rõ </a:t>
            </a:r>
            <a:r>
              <a:rPr b="0" lang="en-US" sz="2000" spc="-1" strike="noStrike">
                <a:latin typeface="Arial"/>
              </a:rPr>
              <a:t>điều đó qua </a:t>
            </a:r>
            <a:r>
              <a:rPr b="0" lang="en-US" sz="2000" spc="-1" strike="noStrike">
                <a:latin typeface="Arial"/>
              </a:rPr>
              <a:t>một vài con số </a:t>
            </a:r>
            <a:r>
              <a:rPr b="0" lang="en-US" sz="2000" spc="-1" strike="noStrike">
                <a:latin typeface="Arial"/>
              </a:rPr>
              <a:t>thống kê sau : </a:t>
            </a:r>
            <a:endParaRPr b="0" lang="en-US" sz="2000" spc="-1" strike="noStrike">
              <a:latin typeface="Arial"/>
            </a:endParaRPr>
          </a:p>
          <a:p>
            <a:pPr marL="216000" indent="-216000">
              <a:lnSpc>
                <a:spcPct val="100000"/>
              </a:lnSpc>
            </a:pPr>
            <a:r>
              <a:rPr b="0" lang="en-US" sz="2000" spc="-1" strike="noStrike">
                <a:latin typeface="Arial"/>
              </a:rPr>
              <a:t>Hơn 95% từ </a:t>
            </a:r>
            <a:r>
              <a:rPr b="0" lang="en-US" sz="2000" spc="-1" strike="noStrike">
                <a:latin typeface="Arial"/>
              </a:rPr>
              <a:t>tiếng Việt có </a:t>
            </a:r>
            <a:r>
              <a:rPr b="0" lang="en-US" sz="2000" spc="-1" strike="noStrike">
                <a:latin typeface="Arial"/>
              </a:rPr>
              <a:t>chứa dấu. </a:t>
            </a:r>
            <a:r>
              <a:rPr b="0" lang="en-US" sz="2000" spc="-1" strike="noStrike">
                <a:latin typeface="Arial"/>
              </a:rPr>
              <a:t>Trong khi ở </a:t>
            </a:r>
            <a:r>
              <a:rPr b="0" lang="en-US" sz="2000" spc="-1" strike="noStrike">
                <a:latin typeface="Arial"/>
              </a:rPr>
              <a:t>tiếng Pháp là </a:t>
            </a:r>
            <a:r>
              <a:rPr b="0" lang="en-US" sz="2000" spc="-1" strike="noStrike">
                <a:latin typeface="Arial"/>
              </a:rPr>
              <a:t>15%, tiếng </a:t>
            </a:r>
            <a:r>
              <a:rPr b="0" lang="en-US" sz="2000" spc="-1" strike="noStrike">
                <a:latin typeface="Arial"/>
              </a:rPr>
              <a:t>Romanian là </a:t>
            </a:r>
            <a:r>
              <a:rPr b="0" lang="en-US" sz="2000" spc="-1" strike="noStrike">
                <a:latin typeface="Arial"/>
              </a:rPr>
              <a:t>35%. </a:t>
            </a:r>
            <a:endParaRPr b="0" lang="en-US" sz="2000" spc="-1" strike="noStrike">
              <a:latin typeface="Arial"/>
            </a:endParaRPr>
          </a:p>
          <a:p>
            <a:pPr marL="216000" indent="-216000">
              <a:lnSpc>
                <a:spcPct val="100000"/>
              </a:lnSpc>
            </a:pPr>
            <a:r>
              <a:rPr b="0" lang="en-US" sz="2000" spc="-1" strike="noStrike">
                <a:latin typeface="Arial"/>
              </a:rPr>
              <a:t>Hơn 80% âm tiết </a:t>
            </a:r>
            <a:r>
              <a:rPr b="0" lang="en-US" sz="2000" spc="-1" strike="noStrike">
                <a:latin typeface="Arial"/>
              </a:rPr>
              <a:t>mất dấu bị </a:t>
            </a:r>
            <a:r>
              <a:rPr b="0" lang="en-US" sz="2000" spc="-1" strike="noStrike">
                <a:latin typeface="Arial"/>
              </a:rPr>
              <a:t>trùng lặp và </a:t>
            </a:r>
            <a:r>
              <a:rPr b="0" lang="en-US" sz="2000" spc="-1" strike="noStrike">
                <a:latin typeface="Arial"/>
              </a:rPr>
              <a:t>không rõ ràng </a:t>
            </a:r>
            <a:r>
              <a:rPr b="0" lang="en-US" sz="2000" spc="-1" strike="noStrike">
                <a:latin typeface="Arial"/>
              </a:rPr>
              <a:t>(ví dụ "cho" có </a:t>
            </a:r>
            <a:r>
              <a:rPr b="0" lang="en-US" sz="2000" spc="-1" strike="noStrike">
                <a:latin typeface="Arial"/>
              </a:rPr>
              <a:t>thể hiểu là </a:t>
            </a:r>
            <a:r>
              <a:rPr b="0" lang="en-US" sz="2000" spc="-1" strike="noStrike">
                <a:latin typeface="Arial"/>
              </a:rPr>
              <a:t>"chó", </a:t>
            </a:r>
            <a:r>
              <a:rPr b="0" lang="en-US" sz="2000" spc="-1" strike="noStrike">
                <a:latin typeface="Arial"/>
              </a:rPr>
              <a:t>"chợ", ... âm </a:t>
            </a:r>
            <a:r>
              <a:rPr b="0" lang="en-US" sz="2000" spc="-1" strike="noStrike">
                <a:latin typeface="Arial"/>
              </a:rPr>
              <a:t>tiết rõ ràng ví </a:t>
            </a:r>
            <a:r>
              <a:rPr b="0" lang="en-US" sz="2000" spc="-1" strike="noStrike">
                <a:latin typeface="Arial"/>
              </a:rPr>
              <a:t>dụ như </a:t>
            </a:r>
            <a:r>
              <a:rPr b="0" lang="en-US" sz="2000" spc="-1" strike="noStrike">
                <a:latin typeface="Arial"/>
              </a:rPr>
              <a:t>"nghieng" chỉ </a:t>
            </a:r>
            <a:r>
              <a:rPr b="0" lang="en-US" sz="2000" spc="-1" strike="noStrike">
                <a:latin typeface="Arial"/>
              </a:rPr>
              <a:t>có 1 cách </a:t>
            </a:r>
            <a:r>
              <a:rPr b="0" lang="en-US" sz="2000" spc="-1" strike="noStrike">
                <a:latin typeface="Arial"/>
              </a:rPr>
              <a:t>thêm dấu là </a:t>
            </a:r>
            <a:r>
              <a:rPr b="0" lang="en-US" sz="2000" spc="-1" strike="noStrike">
                <a:latin typeface="Arial"/>
              </a:rPr>
              <a:t>"nghiêng"). </a:t>
            </a:r>
            <a:r>
              <a:rPr b="0" lang="en-US" sz="2000" spc="-1" strike="noStrike">
                <a:latin typeface="Arial"/>
              </a:rPr>
              <a:t>Trong tiếng </a:t>
            </a:r>
            <a:r>
              <a:rPr b="0" lang="en-US" sz="2000" spc="-1" strike="noStrike">
                <a:latin typeface="Arial"/>
              </a:rPr>
              <a:t>Pháp là 50%, </a:t>
            </a:r>
            <a:r>
              <a:rPr b="0" lang="en-US" sz="2000" spc="-1" strike="noStrike">
                <a:latin typeface="Arial"/>
              </a:rPr>
              <a:t>và tiếng </a:t>
            </a:r>
            <a:r>
              <a:rPr b="0" lang="en-US" sz="2000" spc="-1" strike="noStrike">
                <a:latin typeface="Arial"/>
              </a:rPr>
              <a:t>Romanian là </a:t>
            </a:r>
            <a:r>
              <a:rPr b="0" lang="en-US" sz="2000" spc="-1" strike="noStrike">
                <a:latin typeface="Arial"/>
              </a:rPr>
              <a:t>25%. </a:t>
            </a:r>
            <a:endParaRPr b="0" lang="en-US" sz="2000" spc="-1" strike="noStrike">
              <a:latin typeface="Arial"/>
            </a:endParaRPr>
          </a:p>
          <a:p>
            <a:pPr marL="216000" indent="-216000">
              <a:lnSpc>
                <a:spcPct val="100000"/>
              </a:lnSpc>
            </a:pPr>
            <a:r>
              <a:rPr b="0" lang="en-US" sz="2000" spc="-1" strike="noStrike">
                <a:latin typeface="Arial"/>
              </a:rPr>
              <a:t>Với 1 âm tiết </a:t>
            </a:r>
            <a:r>
              <a:rPr b="0" lang="en-US" sz="2000" spc="-1" strike="noStrike">
                <a:latin typeface="Arial"/>
              </a:rPr>
              <a:t>hay 1 từ, sẽ </a:t>
            </a:r>
            <a:r>
              <a:rPr b="0" lang="en-US" sz="2000" spc="-1" strike="noStrike">
                <a:latin typeface="Arial"/>
              </a:rPr>
              <a:t>có 1 số cách </a:t>
            </a:r>
            <a:r>
              <a:rPr b="0" lang="en-US" sz="2000" spc="-1" strike="noStrike">
                <a:latin typeface="Arial"/>
              </a:rPr>
              <a:t>nhất định để </a:t>
            </a:r>
            <a:r>
              <a:rPr b="0" lang="en-US" sz="2000" spc="-1" strike="noStrike">
                <a:latin typeface="Arial"/>
              </a:rPr>
              <a:t>thêm dấu. Tỉ lệ </a:t>
            </a:r>
            <a:r>
              <a:rPr b="0" lang="en-US" sz="2000" spc="-1" strike="noStrike">
                <a:latin typeface="Arial"/>
              </a:rPr>
              <a:t>trung bình về </a:t>
            </a:r>
            <a:r>
              <a:rPr b="0" lang="en-US" sz="2000" spc="-1" strike="noStrike">
                <a:latin typeface="Arial"/>
              </a:rPr>
              <a:t>số cách thêm </a:t>
            </a:r>
            <a:r>
              <a:rPr b="0" lang="en-US" sz="2000" spc="-1" strike="noStrike">
                <a:latin typeface="Arial"/>
              </a:rPr>
              <a:t>dấu của các từ </a:t>
            </a:r>
            <a:r>
              <a:rPr b="0" lang="en-US" sz="2000" spc="-1" strike="noStrike">
                <a:latin typeface="Arial"/>
              </a:rPr>
              <a:t>trong tiếng </a:t>
            </a:r>
            <a:r>
              <a:rPr b="0" lang="en-US" sz="2000" spc="-1" strike="noStrike">
                <a:latin typeface="Arial"/>
              </a:rPr>
              <a:t>Pháp và tiếng </a:t>
            </a:r>
            <a:r>
              <a:rPr b="0" lang="en-US" sz="2000" spc="-1" strike="noStrike">
                <a:latin typeface="Arial"/>
              </a:rPr>
              <a:t>Romanian là </a:t>
            </a:r>
            <a:r>
              <a:rPr b="0" lang="en-US" sz="2000" spc="-1" strike="noStrike">
                <a:latin typeface="Arial"/>
              </a:rPr>
              <a:t>khoảng 1.2, </a:t>
            </a:r>
            <a:r>
              <a:rPr b="0" lang="en-US" sz="2000" spc="-1" strike="noStrike">
                <a:latin typeface="Arial"/>
              </a:rPr>
              <a:t>trong khi tiếng </a:t>
            </a:r>
            <a:r>
              <a:rPr b="0" lang="en-US" sz="2000" spc="-1" strike="noStrike">
                <a:latin typeface="Arial"/>
              </a:rPr>
              <a:t>Việt là &gt;2. </a:t>
            </a:r>
            <a:endParaRPr b="0" lang="en-US" sz="2000" spc="-1" strike="noStrike">
              <a:latin typeface="Arial"/>
            </a:endParaRPr>
          </a:p>
          <a:p>
            <a:pPr marL="216000" indent="-216000">
              <a:lnSpc>
                <a:spcPct val="100000"/>
              </a:lnSpc>
            </a:pPr>
            <a:r>
              <a:rPr b="0" lang="en-US" sz="2000" spc="-1" strike="noStrike">
                <a:latin typeface="Arial"/>
              </a:rPr>
              <a:t>Ngoài ra, tiếng </a:t>
            </a:r>
            <a:r>
              <a:rPr b="0" lang="en-US" sz="2000" spc="-1" strike="noStrike">
                <a:latin typeface="Arial"/>
              </a:rPr>
              <a:t>Việt còn không </a:t>
            </a:r>
            <a:r>
              <a:rPr b="0" lang="en-US" sz="2000" spc="-1" strike="noStrike">
                <a:latin typeface="Arial"/>
              </a:rPr>
              <a:t>có dấu phân </a:t>
            </a:r>
            <a:r>
              <a:rPr b="0" lang="en-US" sz="2000" spc="-1" strike="noStrike">
                <a:latin typeface="Arial"/>
              </a:rPr>
              <a:t>tách từ. </a:t>
            </a: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Với đặc điểm </a:t>
            </a:r>
            <a:r>
              <a:rPr b="0" lang="en-US" sz="2000" spc="-1" strike="noStrike">
                <a:latin typeface="Arial"/>
              </a:rPr>
              <a:t>tiếng Việt như </a:t>
            </a:r>
            <a:r>
              <a:rPr b="0" lang="en-US" sz="2000" spc="-1" strike="noStrike">
                <a:latin typeface="Arial"/>
              </a:rPr>
              <a:t>thế, chúng tôi </a:t>
            </a:r>
            <a:r>
              <a:rPr b="0" lang="en-US" sz="2000" spc="-1" strike="noStrike">
                <a:latin typeface="Arial"/>
              </a:rPr>
              <a:t>đề xuất một </a:t>
            </a:r>
            <a:r>
              <a:rPr b="0" lang="en-US" sz="2000" spc="-1" strike="noStrike">
                <a:latin typeface="Arial"/>
              </a:rPr>
              <a:t>phương pháp </a:t>
            </a:r>
            <a:r>
              <a:rPr b="0" lang="en-US" sz="2000" spc="-1" strike="noStrike">
                <a:latin typeface="Arial"/>
              </a:rPr>
              <a:t>mới nhằm giải </a:t>
            </a:r>
            <a:r>
              <a:rPr b="0" lang="en-US" sz="2000" spc="-1" strike="noStrike">
                <a:latin typeface="Arial"/>
              </a:rPr>
              <a:t>quyết vấn đề </a:t>
            </a:r>
            <a:r>
              <a:rPr b="0" lang="en-US" sz="2000" spc="-1" strike="noStrike">
                <a:latin typeface="Arial"/>
              </a:rPr>
              <a:t>này. Phương </a:t>
            </a:r>
            <a:r>
              <a:rPr b="0" lang="en-US" sz="2000" spc="-1" strike="noStrike">
                <a:latin typeface="Arial"/>
              </a:rPr>
              <a:t>pháp này tiến </a:t>
            </a:r>
            <a:r>
              <a:rPr b="0" lang="en-US" sz="2000" spc="-1" strike="noStrike">
                <a:latin typeface="Arial"/>
              </a:rPr>
              <a:t>hành thêm dấu </a:t>
            </a:r>
            <a:r>
              <a:rPr b="0" lang="en-US" sz="2000" spc="-1" strike="noStrike">
                <a:latin typeface="Arial"/>
              </a:rPr>
              <a:t>ở từng âm tiết </a:t>
            </a:r>
            <a:r>
              <a:rPr b="0" lang="en-US" sz="2000" spc="-1" strike="noStrike">
                <a:latin typeface="Arial"/>
              </a:rPr>
              <a:t>một cách độc </a:t>
            </a:r>
            <a:r>
              <a:rPr b="0" lang="en-US" sz="2000" spc="-1" strike="noStrike">
                <a:latin typeface="Arial"/>
              </a:rPr>
              <a:t>lập. Bản chất </a:t>
            </a:r>
            <a:r>
              <a:rPr b="0" lang="en-US" sz="2000" spc="-1" strike="noStrike">
                <a:latin typeface="Arial"/>
              </a:rPr>
              <a:t>của phương </a:t>
            </a:r>
            <a:r>
              <a:rPr b="0" lang="en-US" sz="2000" spc="-1" strike="noStrike">
                <a:latin typeface="Arial"/>
              </a:rPr>
              <a:t>pháp này là </a:t>
            </a:r>
            <a:r>
              <a:rPr b="0" lang="en-US" sz="2000" spc="-1" strike="noStrike">
                <a:latin typeface="Arial"/>
              </a:rPr>
              <a:t>chuyển bài </a:t>
            </a:r>
            <a:r>
              <a:rPr b="0" lang="en-US" sz="2000" spc="-1" strike="noStrike">
                <a:latin typeface="Arial"/>
              </a:rPr>
              <a:t>toán thêm dấu </a:t>
            </a:r>
            <a:r>
              <a:rPr b="0" lang="en-US" sz="2000" spc="-1" strike="noStrike">
                <a:latin typeface="Arial"/>
              </a:rPr>
              <a:t>về bài toán </a:t>
            </a:r>
            <a:r>
              <a:rPr b="0" lang="en-US" sz="2000" spc="-1" strike="noStrike">
                <a:latin typeface="Arial"/>
              </a:rPr>
              <a:t>gán nhãn </a:t>
            </a:r>
            <a:r>
              <a:rPr b="0" lang="en-US" sz="2000" spc="-1" strike="noStrike">
                <a:latin typeface="Arial"/>
              </a:rPr>
              <a:t>chuỗi và sử </a:t>
            </a:r>
            <a:r>
              <a:rPr b="0" lang="en-US" sz="2000" spc="-1" strike="noStrike">
                <a:latin typeface="Arial"/>
              </a:rPr>
              <a:t>dụng máy học </a:t>
            </a:r>
            <a:r>
              <a:rPr b="0" lang="en-US" sz="2000" spc="-1" strike="noStrike">
                <a:latin typeface="Arial"/>
              </a:rPr>
              <a:t>để thêm dấu. </a:t>
            </a:r>
            <a:r>
              <a:rPr b="0" lang="en-US" sz="2000" spc="-1" strike="noStrike">
                <a:latin typeface="Arial"/>
              </a:rPr>
              <a:t>Độ chính xác </a:t>
            </a:r>
            <a:r>
              <a:rPr b="0" lang="en-US" sz="2000" spc="-1" strike="noStrike">
                <a:latin typeface="Arial"/>
              </a:rPr>
              <a:t>của phương </a:t>
            </a:r>
            <a:r>
              <a:rPr b="0" lang="en-US" sz="2000" spc="-1" strike="noStrike">
                <a:latin typeface="Arial"/>
              </a:rPr>
              <a:t>pháp này lên </a:t>
            </a:r>
            <a:r>
              <a:rPr b="0" lang="en-US" sz="2000" spc="-1" strike="noStrike">
                <a:latin typeface="Arial"/>
              </a:rPr>
              <a:t>đến 94.7%. </a:t>
            </a: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Dữ liệu được </a:t>
            </a:r>
            <a:r>
              <a:rPr b="0" lang="en-US" sz="2000" spc="-1" strike="noStrike">
                <a:latin typeface="Arial"/>
              </a:rPr>
              <a:t>lấy từ các </a:t>
            </a:r>
            <a:r>
              <a:rPr b="0" lang="en-US" sz="2000" spc="-1" strike="noStrike">
                <a:latin typeface="Arial"/>
              </a:rPr>
              <a:t>trang báo </a:t>
            </a:r>
            <a:r>
              <a:rPr b="0" lang="en-US" sz="2000" spc="-1" strike="noStrike">
                <a:latin typeface="Arial"/>
              </a:rPr>
              <a:t>mạng, các </a:t>
            </a:r>
            <a:r>
              <a:rPr b="0" lang="en-US" sz="2000" spc="-1" strike="noStrike">
                <a:latin typeface="Arial"/>
              </a:rPr>
              <a:t>trang đọc </a:t>
            </a:r>
            <a:r>
              <a:rPr b="0" lang="en-US" sz="2000" spc="-1" strike="noStrike">
                <a:latin typeface="Arial"/>
              </a:rPr>
              <a:t>sách, ... vì thế </a:t>
            </a:r>
            <a:r>
              <a:rPr b="0" lang="en-US" sz="2000" spc="-1" strike="noStrike">
                <a:latin typeface="Arial"/>
              </a:rPr>
              <a:t>vẫn sẽ có 1 số </a:t>
            </a:r>
            <a:r>
              <a:rPr b="0" lang="en-US" sz="2000" spc="-1" strike="noStrike">
                <a:latin typeface="Arial"/>
              </a:rPr>
              <a:t>lỗi chính tả </a:t>
            </a:r>
            <a:r>
              <a:rPr b="0" lang="en-US" sz="2000" spc="-1" strike="noStrike">
                <a:latin typeface="Arial"/>
              </a:rPr>
              <a:t>hay typing, </a:t>
            </a:r>
            <a:r>
              <a:rPr b="0" lang="en-US" sz="2000" spc="-1" strike="noStrike">
                <a:latin typeface="Arial"/>
              </a:rPr>
              <a:t>điều này cũng </a:t>
            </a:r>
            <a:r>
              <a:rPr b="0" lang="en-US" sz="2000" spc="-1" strike="noStrike">
                <a:latin typeface="Arial"/>
              </a:rPr>
              <a:t>ảnh hưởng </a:t>
            </a:r>
            <a:r>
              <a:rPr b="0" lang="en-US" sz="2000" spc="-1" strike="noStrike">
                <a:latin typeface="Arial"/>
              </a:rPr>
              <a:t>không ít tới </a:t>
            </a:r>
            <a:r>
              <a:rPr b="0" lang="en-US" sz="2000" spc="-1" strike="noStrike">
                <a:latin typeface="Arial"/>
              </a:rPr>
              <a:t>kết quả của </a:t>
            </a:r>
            <a:r>
              <a:rPr b="0" lang="en-US" sz="2000" spc="-1" strike="noStrike">
                <a:latin typeface="Arial"/>
              </a:rPr>
              <a:t>nghiên cứu.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99"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00"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01"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02"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F4582E2A-AEB7-49A2-9D3B-071FC113CF9D}" type="slidenum">
              <a:rPr b="0" lang="en-US" sz="1300" spc="-1" strike="noStrike">
                <a:latin typeface="Times New Roman"/>
              </a:rPr>
              <a:t>1</a:t>
            </a:fld>
            <a:endParaRPr b="0" lang="en-US" sz="13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1257480" y="720720"/>
            <a:ext cx="4800240" cy="3600000"/>
          </a:xfrm>
          <a:prstGeom prst="rect">
            <a:avLst/>
          </a:prstGeom>
        </p:spPr>
      </p:sp>
      <p:sp>
        <p:nvSpPr>
          <p:cNvPr id="404" name="PlaceHolder 2"/>
          <p:cNvSpPr>
            <a:spLocks noGrp="1"/>
          </p:cNvSpPr>
          <p:nvPr>
            <p:ph type="body"/>
          </p:nvPr>
        </p:nvSpPr>
        <p:spPr>
          <a:xfrm>
            <a:off x="731520" y="4560480"/>
            <a:ext cx="5851800" cy="4320360"/>
          </a:xfrm>
          <a:prstGeom prst="rect">
            <a:avLst/>
          </a:prstGeom>
        </p:spPr>
        <p:txBody>
          <a:bodyPr lIns="96840" rIns="96840" tIns="48240" bIns="48240"/>
          <a:p>
            <a:pPr marL="216000" indent="-216000">
              <a:lnSpc>
                <a:spcPct val="100000"/>
              </a:lnSpc>
            </a:pPr>
            <a:r>
              <a:rPr b="0" lang="en-US" sz="2000" spc="-1" strike="noStrike">
                <a:latin typeface="Arial"/>
              </a:rPr>
              <a:t>-Lỗi nhận thức(thường xảy ra khi sử dụng các từ đồng âm,gần âm hoặc do)</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05"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06"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07"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08"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5210724D-DBE5-41E7-A49D-6FC028189773}" type="slidenum">
              <a:rPr b="0" lang="en-US" sz="1300" spc="-1" strike="noStrike">
                <a:latin typeface="Times New Roman"/>
              </a:rPr>
              <a:t>1</a:t>
            </a:fld>
            <a:endParaRPr b="0" lang="en-US" sz="13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1257480" y="720720"/>
            <a:ext cx="4800240" cy="3600000"/>
          </a:xfrm>
          <a:prstGeom prst="rect">
            <a:avLst/>
          </a:prstGeom>
        </p:spPr>
      </p:sp>
      <p:sp>
        <p:nvSpPr>
          <p:cNvPr id="410" name="PlaceHolder 2"/>
          <p:cNvSpPr>
            <a:spLocks noGrp="1"/>
          </p:cNvSpPr>
          <p:nvPr>
            <p:ph type="body"/>
          </p:nvPr>
        </p:nvSpPr>
        <p:spPr>
          <a:xfrm>
            <a:off x="731520" y="4560480"/>
            <a:ext cx="5851800" cy="4320360"/>
          </a:xfrm>
          <a:prstGeom prst="rect">
            <a:avLst/>
          </a:prstGeom>
        </p:spPr>
        <p:txBody>
          <a:bodyPr lIns="96840" rIns="96840" tIns="48240" bIns="48240"/>
          <a:p>
            <a:pPr marL="216000" indent="-216000">
              <a:lnSpc>
                <a:spcPct val="100000"/>
              </a:lnSpc>
            </a:pPr>
            <a:r>
              <a:rPr b="0" lang="en-US" sz="2000" spc="-1" strike="noStrike">
                <a:latin typeface="Arial"/>
              </a:rPr>
              <a:t>-Lỗi typo hay viết tắt(vô ý tạo ra một hay các từ vô nghĩa)</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11"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12"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13"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14"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F06687CB-5956-465A-8EAA-447EA27D667E}" type="slidenum">
              <a:rPr b="0" lang="en-US" sz="1300" spc="-1" strike="noStrike">
                <a:latin typeface="Times New Roman"/>
              </a:rPr>
              <a:t>1</a:t>
            </a:fld>
            <a:endParaRPr b="0" lang="en-US" sz="13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1257480" y="720720"/>
            <a:ext cx="4800240" cy="3600000"/>
          </a:xfrm>
          <a:prstGeom prst="rect">
            <a:avLst/>
          </a:prstGeom>
        </p:spPr>
      </p:sp>
      <p:sp>
        <p:nvSpPr>
          <p:cNvPr id="416" name="PlaceHolder 2"/>
          <p:cNvSpPr>
            <a:spLocks noGrp="1"/>
          </p:cNvSpPr>
          <p:nvPr>
            <p:ph type="body"/>
          </p:nvPr>
        </p:nvSpPr>
        <p:spPr>
          <a:xfrm>
            <a:off x="731520" y="4560480"/>
            <a:ext cx="5851800" cy="4320360"/>
          </a:xfrm>
          <a:prstGeom prst="rect">
            <a:avLst/>
          </a:prstGeom>
        </p:spPr>
        <p:txBody>
          <a:bodyPr lIns="96840" rIns="96840" tIns="48240" bIns="48240"/>
          <a:p>
            <a:endParaRPr b="0" lang="en-US" sz="2000" spc="-1" strike="noStrike">
              <a:latin typeface="Arial"/>
            </a:endParaRPr>
          </a:p>
        </p:txBody>
      </p:sp>
      <p:sp>
        <p:nvSpPr>
          <p:cNvPr id="417"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18"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19"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20"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1D0E1B8-1000-4E76-BB2D-02E68D791519}" type="slidenum">
              <a:rPr b="0" lang="en-US" sz="1300" spc="-1" strike="noStrike">
                <a:latin typeface="Times New Roman"/>
              </a:rPr>
              <a:t>1</a:t>
            </a:fld>
            <a:endParaRPr b="0" lang="en-US" sz="13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1257480" y="720720"/>
            <a:ext cx="4800240" cy="3600000"/>
          </a:xfrm>
          <a:prstGeom prst="rect">
            <a:avLst/>
          </a:prstGeom>
        </p:spPr>
      </p:sp>
      <p:sp>
        <p:nvSpPr>
          <p:cNvPr id="422" name="PlaceHolder 2"/>
          <p:cNvSpPr>
            <a:spLocks noGrp="1"/>
          </p:cNvSpPr>
          <p:nvPr>
            <p:ph type="body"/>
          </p:nvPr>
        </p:nvSpPr>
        <p:spPr>
          <a:xfrm>
            <a:off x="731520" y="4560480"/>
            <a:ext cx="5851800" cy="4320360"/>
          </a:xfrm>
          <a:prstGeom prst="rect">
            <a:avLst/>
          </a:prstGeom>
        </p:spPr>
        <p:txBody>
          <a:bodyPr lIns="96840" rIns="96840" tIns="48240" bIns="48240"/>
          <a:p>
            <a:pPr marL="216000" indent="-216000">
              <a:lnSpc>
                <a:spcPct val="100000"/>
              </a:lnSpc>
            </a:pPr>
            <a:r>
              <a:rPr b="0" lang="en-US" sz="2000" spc="-1" strike="noStrike">
                <a:latin typeface="Arial"/>
              </a:rPr>
              <a:t>-Thuật toán Naive Bayes:</a:t>
            </a:r>
            <a:endParaRPr b="0" lang="en-US" sz="2000" spc="-1" strike="noStrike">
              <a:latin typeface="Arial"/>
            </a:endParaRPr>
          </a:p>
          <a:p>
            <a:pPr marL="216000" indent="-216000">
              <a:lnSpc>
                <a:spcPct val="100000"/>
              </a:lnSpc>
            </a:pPr>
            <a:r>
              <a:rPr b="0" lang="en-US" sz="2000" spc="-1" strike="noStrike">
                <a:latin typeface="Arial"/>
              </a:rPr>
              <a:t>Ta đi so sánh “khoảng cách” của từ bị sai chính tả (được tính là không xuất hiện trong từ điển) và chọn từ “gần” nó nhất</a:t>
            </a:r>
            <a:endParaRPr b="0" lang="en-US" sz="2000" spc="-1" strike="noStrike">
              <a:latin typeface="Arial"/>
            </a:endParaRPr>
          </a:p>
          <a:p>
            <a:pPr marL="216000" indent="-216000">
              <a:lnSpc>
                <a:spcPct val="100000"/>
              </a:lnSpc>
            </a:pPr>
            <a:r>
              <a:rPr b="0" lang="en-US" sz="2000" spc="-1" strike="noStrike">
                <a:latin typeface="Arial"/>
              </a:rPr>
              <a:t>Khoảng cách giữa hai từ được tính dựa vào</a:t>
            </a: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thêm,bớt một kí tự vào vị trí nào đó của từ</a:t>
            </a: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thay thế một kí tự bởi một kí tự khác</a:t>
            </a:r>
            <a:endParaRPr b="0" lang="en-US" sz="2000" spc="-1" strike="noStrike">
              <a:latin typeface="Arial"/>
            </a:endParaRPr>
          </a:p>
          <a:p>
            <a:pPr marL="216000" indent="-216000">
              <a:lnSpc>
                <a:spcPct val="100000"/>
              </a:lnSpc>
            </a:pPr>
            <a:r>
              <a:rPr b="0" lang="en-US" sz="2000" spc="-1" strike="noStrike">
                <a:latin typeface="Arial"/>
              </a:rPr>
              <a:t>=&gt; Còn được gọi là khoảng cách Levenshtein</a:t>
            </a:r>
            <a:endParaRPr b="0" lang="en-US" sz="2000" spc="-1" strike="noStrike">
              <a:latin typeface="Arial"/>
            </a:endParaRPr>
          </a:p>
          <a:p>
            <a:pPr marL="216000" indent="-216000">
              <a:lnSpc>
                <a:spcPct val="100000"/>
              </a:lnSpc>
            </a:pPr>
            <a:r>
              <a:rPr b="0" lang="en-US" sz="2000" spc="-1" strike="noStrike">
                <a:latin typeface="Arial"/>
              </a:rPr>
              <a:t>-Thuật toán Peter Norvig:</a:t>
            </a:r>
            <a:endParaRPr b="0" lang="en-US" sz="2000" spc="-1" strike="noStrike">
              <a:latin typeface="Arial"/>
            </a:endParaRPr>
          </a:p>
          <a:p>
            <a:pPr marL="216000" indent="-216000">
              <a:lnSpc>
                <a:spcPct val="100000"/>
              </a:lnSpc>
            </a:pPr>
            <a:r>
              <a:rPr b="0" lang="en-US" sz="2000" spc="-1" strike="noStrike">
                <a:latin typeface="Arial"/>
              </a:rPr>
              <a:t>Sinh ra tất các ”candidate” có khoảng cách xác định với từ cho trước</a:t>
            </a:r>
            <a:endParaRPr b="0" lang="en-US" sz="2000" spc="-1" strike="noStrike">
              <a:latin typeface="Arial"/>
            </a:endParaRPr>
          </a:p>
          <a:p>
            <a:pPr marL="216000" indent="-216000">
              <a:lnSpc>
                <a:spcPct val="100000"/>
              </a:lnSpc>
            </a:pPr>
            <a:r>
              <a:rPr b="0" lang="en-US" sz="2000" spc="-1" strike="noStrike">
                <a:latin typeface="Arial"/>
              </a:rPr>
              <a:t>Sau tra các candidate này trong từ điển</a:t>
            </a:r>
            <a:endParaRPr b="0" lang="en-US" sz="2000" spc="-1" strike="noStrike">
              <a:latin typeface="Arial"/>
            </a:endParaRPr>
          </a:p>
          <a:p>
            <a:pPr marL="216000" indent="-216000">
              <a:lnSpc>
                <a:spcPct val="100000"/>
              </a:lnSpc>
            </a:pPr>
            <a:r>
              <a:rPr b="0" lang="en-US" sz="2000" spc="-1" strike="noStrike">
                <a:latin typeface="Arial"/>
              </a:rPr>
              <a:t>- Thuật toán xoá đối xứng:</a:t>
            </a:r>
            <a:endParaRPr b="0" lang="en-US" sz="2000" spc="-1" strike="noStrike">
              <a:latin typeface="Arial"/>
            </a:endParaRPr>
          </a:p>
          <a:p>
            <a:pPr marL="216000" indent="-216000">
              <a:lnSpc>
                <a:spcPct val="100000"/>
              </a:lnSpc>
            </a:pPr>
            <a:r>
              <a:rPr b="0" lang="en-US" sz="2000" spc="-1" strike="noStrike">
                <a:latin typeface="Arial"/>
              </a:rPr>
              <a:t>Khi xây dựng bộ từ điển, pre-calculation có nhiệm vụ sinh ra tất cả các từ (chỉ bằng cách xoá các kí tự) với khoảng cách Levenshtein xác định</a:t>
            </a:r>
            <a:endParaRPr b="0" lang="en-US" sz="2000" spc="-1" strike="noStrike">
              <a:latin typeface="Arial"/>
            </a:endParaRPr>
          </a:p>
          <a:p>
            <a:pPr marL="216000" indent="-216000">
              <a:lnSpc>
                <a:spcPct val="100000"/>
              </a:lnSpc>
            </a:pPr>
            <a:r>
              <a:rPr b="0" lang="en-US" sz="2000" spc="-1" strike="noStrike">
                <a:latin typeface="Arial"/>
              </a:rPr>
              <a:t>Tương tự, input sẽ đi vào quá trình này và so sánh</a:t>
            </a:r>
            <a:endParaRPr b="0" lang="en-US" sz="2000" spc="-1" strike="noStrike">
              <a:latin typeface="Arial"/>
            </a:endParaRPr>
          </a:p>
          <a:p>
            <a:pPr marL="216000" indent="-216000">
              <a:lnSpc>
                <a:spcPct val="100000"/>
              </a:lnSpc>
            </a:pPr>
            <a:r>
              <a:rPr b="0" lang="en-US" sz="2000" spc="-1" strike="noStrike">
                <a:latin typeface="Arial"/>
              </a:rPr>
              <a:t>-Sử dụng BK-tree:</a:t>
            </a:r>
            <a:endParaRPr b="0" lang="en-US" sz="2000" spc="-1" strike="noStrike">
              <a:latin typeface="Arial"/>
            </a:endParaRPr>
          </a:p>
          <a:p>
            <a:pPr marL="216000" indent="-216000">
              <a:lnSpc>
                <a:spcPct val="100000"/>
              </a:lnSpc>
            </a:pPr>
            <a:r>
              <a:rPr b="0" lang="en-US" sz="2000" spc="-1" strike="noStrike">
                <a:latin typeface="Arial"/>
              </a:rPr>
              <a:t>BK-tree cho spell correction có cấu trúc tương tự như BK-tree thông thường, với trọng số nối giữa node cha mẹ và node con là khoảng cách Levenshtein </a:t>
            </a:r>
            <a:endParaRPr b="0" lang="en-US" sz="2000" spc="-1" strike="noStrike">
              <a:latin typeface="Arial"/>
            </a:endParaRPr>
          </a:p>
          <a:p>
            <a:pPr marL="216000" indent="-216000">
              <a:lnSpc>
                <a:spcPct val="100000"/>
              </a:lnSpc>
            </a:pPr>
            <a:r>
              <a:rPr b="0" lang="en-US" sz="2000" spc="-1" strike="noStrike">
                <a:latin typeface="Arial"/>
              </a:rPr>
              <a:t>của chúng,đồng thời mỗi node cha mẹ sẽ có không quá 1 con với 1 khoảng cách Levenshtein </a:t>
            </a:r>
            <a:endParaRPr b="0" lang="en-US" sz="2000" spc="-1" strike="noStrike">
              <a:latin typeface="Arial"/>
            </a:endParaRPr>
          </a:p>
          <a:p>
            <a:pPr marL="216000" indent="-216000">
              <a:lnSpc>
                <a:spcPct val="100000"/>
              </a:lnSpc>
            </a:pPr>
            <a:r>
              <a:rPr b="0" lang="en-US" sz="2000" spc="-1" strike="noStrike">
                <a:latin typeface="Arial"/>
              </a:rPr>
              <a:t>Xác định từ có khả năng nhất bằng cách duyệt theo từng nhánh của cây,khi khoảng cách của node con với node hiện tại vượt quá ngưỡng :tolerance value thì ngưng duyệt theo nhánh đó</a:t>
            </a:r>
            <a:endParaRPr b="0" lang="en-US" sz="2000" spc="-1" strike="noStrike">
              <a:latin typeface="Arial"/>
            </a:endParaRPr>
          </a:p>
        </p:txBody>
      </p:sp>
      <p:sp>
        <p:nvSpPr>
          <p:cNvPr id="423"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24"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25"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26"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36DA679A-B060-4CDF-80A9-67E7B8C0D3DF}" type="slidenum">
              <a:rPr b="0" lang="en-US" sz="1300" spc="-1" strike="noStrike">
                <a:latin typeface="Times New Roman"/>
              </a:rPr>
              <a:t>1</a:t>
            </a:fld>
            <a:endParaRPr b="0" lang="en-US" sz="13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1257480" y="720720"/>
            <a:ext cx="4800240" cy="3600000"/>
          </a:xfrm>
          <a:prstGeom prst="rect">
            <a:avLst/>
          </a:prstGeom>
        </p:spPr>
      </p:sp>
      <p:sp>
        <p:nvSpPr>
          <p:cNvPr id="428" name="PlaceHolder 2"/>
          <p:cNvSpPr>
            <a:spLocks noGrp="1"/>
          </p:cNvSpPr>
          <p:nvPr>
            <p:ph type="body"/>
          </p:nvPr>
        </p:nvSpPr>
        <p:spPr>
          <a:xfrm>
            <a:off x="731520" y="4560480"/>
            <a:ext cx="5851800" cy="4320360"/>
          </a:xfrm>
          <a:prstGeom prst="rect">
            <a:avLst/>
          </a:prstGeom>
        </p:spPr>
        <p:txBody>
          <a:bodyPr lIns="96840" rIns="96840" tIns="48240" bIns="48240"/>
          <a:p>
            <a:pPr marL="216000" indent="-216000">
              <a:lnSpc>
                <a:spcPct val="100000"/>
              </a:lnSpc>
            </a:pPr>
            <a:r>
              <a:rPr b="0" lang="en-US" sz="2000" spc="-1" strike="noStrike">
                <a:latin typeface="Arial"/>
              </a:rPr>
              <a:t>https://towardsdatascience.com/symspell-vs-bk-tree-100x-faster-fuzzy-string-search-spell-checking-c4f10d80a078</a:t>
            </a:r>
            <a:endParaRPr b="0" lang="en-US" sz="2000" spc="-1" strike="noStrike">
              <a:latin typeface="Arial"/>
            </a:endParaRPr>
          </a:p>
        </p:txBody>
      </p:sp>
      <p:sp>
        <p:nvSpPr>
          <p:cNvPr id="429"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30"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31"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32"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5079DC97-7DAC-47AC-8335-EE0795335E0C}" type="slidenum">
              <a:rPr b="0" lang="en-US" sz="1300" spc="-1" strike="noStrike">
                <a:latin typeface="Times New Roman"/>
              </a:rPr>
              <a:t>1</a:t>
            </a:fld>
            <a:endParaRPr b="0" lang="en-US" sz="13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1257480" y="720720"/>
            <a:ext cx="4800240" cy="3600000"/>
          </a:xfrm>
          <a:prstGeom prst="rect">
            <a:avLst/>
          </a:prstGeom>
        </p:spPr>
      </p:sp>
      <p:sp>
        <p:nvSpPr>
          <p:cNvPr id="434" name="PlaceHolder 2"/>
          <p:cNvSpPr>
            <a:spLocks noGrp="1"/>
          </p:cNvSpPr>
          <p:nvPr>
            <p:ph type="body"/>
          </p:nvPr>
        </p:nvSpPr>
        <p:spPr>
          <a:xfrm>
            <a:off x="731520" y="4560480"/>
            <a:ext cx="5851800" cy="4320360"/>
          </a:xfrm>
          <a:prstGeom prst="rect">
            <a:avLst/>
          </a:prstGeom>
        </p:spPr>
        <p:txBody>
          <a:bodyPr lIns="96840" rIns="96840" tIns="48240" bIns="48240"/>
          <a:p>
            <a:pPr>
              <a:lnSpc>
                <a:spcPct val="100000"/>
              </a:lnSpc>
            </a:pPr>
            <a:r>
              <a:rPr b="0" lang="en-US" sz="2000" spc="-1" strike="noStrike">
                <a:latin typeface="Arial"/>
              </a:rPr>
              <a:t>-Thay vì ngồi đặt ra bằng tay một loạt các quy tắc</a:t>
            </a:r>
            <a:endParaRPr b="0" lang="en-US" sz="2000" spc="-1" strike="noStrike">
              <a:latin typeface="Arial"/>
            </a:endParaRPr>
          </a:p>
          <a:p>
            <a:pPr>
              <a:lnSpc>
                <a:spcPct val="100000"/>
              </a:lnSpc>
            </a:pPr>
            <a:r>
              <a:rPr b="0" lang="en-US" sz="2000" spc="-1" strike="noStrike">
                <a:latin typeface="Arial"/>
              </a:rPr>
              <a:t>=&gt; NLP có thể dựa vào ML hay các kiến trúc mạng DNN để tự động học được các quy tắc này  bằng cách ngồi phân tích các ví dụ được gán nhãn sẵn </a:t>
            </a:r>
            <a:endParaRPr b="0" lang="en-US" sz="2000" spc="-1" strike="noStrike">
              <a:latin typeface="Arial"/>
            </a:endParaRPr>
          </a:p>
          <a:p>
            <a:pPr>
              <a:lnSpc>
                <a:spcPct val="100000"/>
              </a:lnSpc>
            </a:pPr>
            <a:r>
              <a:rPr b="0" lang="en-US" sz="2000" spc="-1" strike="noStrike">
                <a:latin typeface="Arial"/>
              </a:rPr>
              <a:t>-Coi bài toán sửa chính tả như việc dự đoán từ dựa vào ngữ cảnh</a:t>
            </a:r>
            <a:endParaRPr b="0" lang="en-US" sz="2000" spc="-1" strike="noStrike">
              <a:latin typeface="Arial"/>
            </a:endParaRPr>
          </a:p>
          <a:p>
            <a:pPr>
              <a:lnSpc>
                <a:spcPct val="100000"/>
              </a:lnSpc>
            </a:pPr>
            <a:endParaRPr b="0" lang="en-US" sz="2000" spc="-1" strike="noStrike">
              <a:latin typeface="Arial"/>
            </a:endParaRPr>
          </a:p>
        </p:txBody>
      </p:sp>
      <p:sp>
        <p:nvSpPr>
          <p:cNvPr id="435"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36"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37"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38"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D4E485A8-EE75-4268-B15B-0007E93CDA05}" type="slidenum">
              <a:rPr b="0" lang="en-US" sz="1300" spc="-1" strike="noStrike">
                <a:latin typeface="Times New Roman"/>
              </a:rPr>
              <a:t>1</a:t>
            </a:fld>
            <a:endParaRPr b="0" lang="en-US" sz="13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1257480" y="720720"/>
            <a:ext cx="4800240" cy="3600000"/>
          </a:xfrm>
          <a:prstGeom prst="rect">
            <a:avLst/>
          </a:prstGeom>
        </p:spPr>
      </p:sp>
      <p:sp>
        <p:nvSpPr>
          <p:cNvPr id="440" name="PlaceHolder 2"/>
          <p:cNvSpPr>
            <a:spLocks noGrp="1"/>
          </p:cNvSpPr>
          <p:nvPr>
            <p:ph type="body"/>
          </p:nvPr>
        </p:nvSpPr>
        <p:spPr>
          <a:xfrm>
            <a:off x="731520" y="4560480"/>
            <a:ext cx="5851800" cy="4320360"/>
          </a:xfrm>
          <a:prstGeom prst="rect">
            <a:avLst/>
          </a:prstGeom>
        </p:spPr>
        <p:txBody>
          <a:bodyPr lIns="96840" rIns="96840" tIns="48240" bIns="48240"/>
          <a:p>
            <a:pPr marL="216000" indent="-216000">
              <a:lnSpc>
                <a:spcPct val="100000"/>
              </a:lnSpc>
            </a:pPr>
            <a:r>
              <a:rPr b="0" lang="en-US" sz="2000" spc="-1" strike="noStrike">
                <a:latin typeface="Arial"/>
              </a:rPr>
              <a:t>-Mạng Bidirectional LSTM giúp tận dụng được thông tin ở phía sau thay vì chỉ quan tâm đến thông tin phía trước như các mạng RNN truyền thống</a:t>
            </a:r>
            <a:endParaRPr b="0" lang="en-US" sz="2000" spc="-1" strike="noStrike">
              <a:latin typeface="Arial"/>
            </a:endParaRPr>
          </a:p>
        </p:txBody>
      </p:sp>
      <p:sp>
        <p:nvSpPr>
          <p:cNvPr id="441"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42"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43"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44"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6DCD3D6B-ED90-4D20-89D5-FD9957341659}" type="slidenum">
              <a:rPr b="0" lang="en-US" sz="1300" spc="-1" strike="noStrike">
                <a:latin typeface="Times New Roman"/>
              </a:rPr>
              <a:t>1</a:t>
            </a:fld>
            <a:endParaRPr b="0" lang="en-US" sz="13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1257480" y="720720"/>
            <a:ext cx="4800240" cy="3600000"/>
          </a:xfrm>
          <a:prstGeom prst="rect">
            <a:avLst/>
          </a:prstGeom>
        </p:spPr>
      </p:sp>
      <p:sp>
        <p:nvSpPr>
          <p:cNvPr id="446" name="PlaceHolder 2"/>
          <p:cNvSpPr>
            <a:spLocks noGrp="1"/>
          </p:cNvSpPr>
          <p:nvPr>
            <p:ph type="body"/>
          </p:nvPr>
        </p:nvSpPr>
        <p:spPr>
          <a:xfrm>
            <a:off x="731520" y="4560480"/>
            <a:ext cx="5851800" cy="4320360"/>
          </a:xfrm>
          <a:prstGeom prst="rect">
            <a:avLst/>
          </a:prstGeom>
        </p:spPr>
        <p:txBody>
          <a:bodyPr lIns="96840" rIns="96840" tIns="48240" bIns="48240"/>
          <a:p>
            <a:pPr marL="216000" indent="-216000">
              <a:lnSpc>
                <a:spcPct val="100000"/>
              </a:lnSpc>
            </a:pPr>
            <a:r>
              <a:rPr b="0" lang="en-US" sz="2000" spc="-1" strike="noStrike">
                <a:latin typeface="Arial"/>
              </a:rPr>
              <a:t>-Mạng LSTM Encoder nhận input data, sử dụng nó để train , giai đoạn này là “phân tích nội dung input” sau đó đem output ở trạng thái encoder cuối cùng vào làm layer đầu tiên của LSTM Decoder,mạng này sau đó cho ra chuỗi ta muốn theo mô hình sinh có điều kiện</a:t>
            </a:r>
            <a:endParaRPr b="0" lang="en-US" sz="2000" spc="-1" strike="noStrike">
              <a:latin typeface="Arial"/>
            </a:endParaRPr>
          </a:p>
          <a:p>
            <a:pPr marL="216000" indent="-216000">
              <a:lnSpc>
                <a:spcPct val="100000"/>
              </a:lnSpc>
            </a:pPr>
            <a:r>
              <a:rPr b="0" lang="en-US" sz="2000" spc="-1" strike="noStrike">
                <a:latin typeface="Arial"/>
              </a:rPr>
              <a:t>=&gt;Giải quyết được vấn đề sinh ra những câu vô nghĩa (word by word)</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47"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48"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49"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50"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3452BD65-4ECD-4FA0-98AE-40920914894A}" type="slidenum">
              <a:rPr b="0" lang="en-US" sz="1300" spc="-1" strike="noStrike">
                <a:latin typeface="Times New Roman"/>
              </a:rPr>
              <a:t>1</a:t>
            </a:fld>
            <a:endParaRPr b="0" lang="en-US" sz="13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1257480" y="720720"/>
            <a:ext cx="4800240" cy="3600000"/>
          </a:xfrm>
          <a:prstGeom prst="rect">
            <a:avLst/>
          </a:prstGeom>
        </p:spPr>
      </p:sp>
      <p:sp>
        <p:nvSpPr>
          <p:cNvPr id="452" name="PlaceHolder 2"/>
          <p:cNvSpPr>
            <a:spLocks noGrp="1"/>
          </p:cNvSpPr>
          <p:nvPr>
            <p:ph type="body"/>
          </p:nvPr>
        </p:nvSpPr>
        <p:spPr>
          <a:xfrm>
            <a:off x="731520" y="4560480"/>
            <a:ext cx="5851800" cy="4320360"/>
          </a:xfrm>
          <a:prstGeom prst="rect">
            <a:avLst/>
          </a:prstGeom>
        </p:spPr>
        <p:txBody>
          <a:bodyPr lIns="96840" rIns="96840" tIns="48240" bIns="48240"/>
          <a:p>
            <a:pPr marL="216000" indent="-216000">
              <a:lnSpc>
                <a:spcPct val="100000"/>
              </a:lnSpc>
            </a:pPr>
            <a:r>
              <a:rPr b="0" lang="en-US" sz="2000" spc="-1" strike="noStrike">
                <a:latin typeface="Arial"/>
              </a:rPr>
              <a:t>-Ta biết rằng  để sinh ra (hay còn gọi cách khác là decode)  để được chuỗi mong muốn phải dựa vào mô hình sinh có điều kiện(tối ưu hàm P)</a:t>
            </a:r>
            <a:endParaRPr b="0" lang="en-US" sz="2000" spc="-1" strike="noStrike">
              <a:latin typeface="Arial"/>
            </a:endParaRPr>
          </a:p>
          <a:p>
            <a:pPr marL="216000" indent="-216000">
              <a:lnSpc>
                <a:spcPct val="100000"/>
              </a:lnSpc>
            </a:pPr>
            <a:r>
              <a:rPr b="0" lang="en-US" sz="2000" spc="-1" strike="noStrike">
                <a:latin typeface="Arial"/>
              </a:rPr>
              <a:t>Một số phương pháp được đề ra:</a:t>
            </a:r>
            <a:endParaRPr b="0" lang="en-US" sz="2000" spc="-1" strike="noStrike">
              <a:latin typeface="Arial"/>
            </a:endParaRPr>
          </a:p>
          <a:p>
            <a:pPr marL="216000" indent="-216000">
              <a:lnSpc>
                <a:spcPct val="100000"/>
              </a:lnSpc>
            </a:pPr>
            <a:r>
              <a:rPr b="0" lang="en-US" sz="2000" spc="-1" strike="noStrike">
                <a:latin typeface="Arial"/>
              </a:rPr>
              <a:t>-Thuật toán tham lam:ở mỗi bước ta lấy luôn candidate có khả năng cao nhất</a:t>
            </a:r>
            <a:endParaRPr b="0" lang="en-US" sz="2000" spc="-1" strike="noStrike">
              <a:latin typeface="Arial"/>
            </a:endParaRPr>
          </a:p>
          <a:p>
            <a:pPr marL="216000" indent="-216000">
              <a:lnSpc>
                <a:spcPct val="100000"/>
              </a:lnSpc>
            </a:pPr>
            <a:r>
              <a:rPr b="0" lang="en-US" sz="2000" spc="-1" strike="noStrike">
                <a:latin typeface="Arial"/>
              </a:rPr>
              <a:t>Tuy nhiên vấn đề nằm ở chỗ phương pháp này không cho phép ta “sửa sai”tức là nếu sinh ra out put sai ở một layer nào đó sẽ khiến cả câu bị sai theo</a:t>
            </a:r>
            <a:endParaRPr b="0" lang="en-US" sz="2000" spc="-1" strike="noStrike">
              <a:latin typeface="Arial"/>
            </a:endParaRPr>
          </a:p>
          <a:p>
            <a:pPr marL="216000" indent="-216000">
              <a:lnSpc>
                <a:spcPct val="100000"/>
              </a:lnSpc>
            </a:pPr>
            <a:r>
              <a:rPr b="0" lang="en-US" sz="2000" spc="-1" strike="noStrike">
                <a:latin typeface="Arial"/>
              </a:rPr>
              <a:t>-Thuật toán vét kiệt:đơn giản là : tính mọi khả năng của y</a:t>
            </a:r>
            <a:endParaRPr b="0" lang="en-US" sz="2000" spc="-1" strike="noStrike">
              <a:latin typeface="Arial"/>
            </a:endParaRPr>
          </a:p>
          <a:p>
            <a:pPr marL="216000" indent="-216000">
              <a:lnSpc>
                <a:spcPct val="100000"/>
              </a:lnSpc>
            </a:pPr>
            <a:r>
              <a:rPr b="0" lang="en-US" sz="2000" spc="-1" strike="noStrike">
                <a:latin typeface="Arial"/>
              </a:rPr>
              <a:t>Quá phức tạp và tốn kém</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53"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54"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55"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56"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8EB47531-63F8-4A9E-8C62-DFC160226CE2}" type="slidenum">
              <a:rPr b="0" lang="en-US" sz="1300" spc="-1" strike="noStrike">
                <a:latin typeface="Times New Roman"/>
              </a:rPr>
              <a:t>1</a:t>
            </a:fld>
            <a:endParaRPr b="0" lang="en-US" sz="13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1257480" y="720720"/>
            <a:ext cx="4800240" cy="3600000"/>
          </a:xfrm>
          <a:prstGeom prst="rect">
            <a:avLst/>
          </a:prstGeom>
        </p:spPr>
      </p:sp>
      <p:sp>
        <p:nvSpPr>
          <p:cNvPr id="458" name="PlaceHolder 2"/>
          <p:cNvSpPr>
            <a:spLocks noGrp="1"/>
          </p:cNvSpPr>
          <p:nvPr>
            <p:ph type="body"/>
          </p:nvPr>
        </p:nvSpPr>
        <p:spPr>
          <a:xfrm>
            <a:off x="731520" y="4560480"/>
            <a:ext cx="5851800" cy="4320360"/>
          </a:xfrm>
          <a:prstGeom prst="rect">
            <a:avLst/>
          </a:prstGeom>
        </p:spPr>
        <p:txBody>
          <a:bodyPr lIns="96840" rIns="96840" tIns="48240" bIns="48240"/>
          <a:p>
            <a:pPr marL="216000" indent="-216000">
              <a:lnSpc>
                <a:spcPct val="100000"/>
              </a:lnSpc>
            </a:pPr>
            <a:r>
              <a:rPr b="0" lang="en-US" sz="2000" spc="-1" strike="noStrike">
                <a:latin typeface="Arial"/>
              </a:rPr>
              <a:t>Ý tưởng chính là : Mỗi bước decoder,lấy đúng k - candidate - có -khả -năng -nhất (thay vì k luôn =1) với k được gọi là beam-size</a:t>
            </a:r>
            <a:endParaRPr b="0" lang="en-US" sz="2000" spc="-1" strike="noStrike">
              <a:latin typeface="Arial"/>
            </a:endParaRPr>
          </a:p>
          <a:p>
            <a:pPr marL="216000" indent="-216000">
              <a:lnSpc>
                <a:spcPct val="100000"/>
              </a:lnSpc>
            </a:pPr>
            <a:r>
              <a:rPr b="0" lang="en-US" sz="2000" spc="-1" strike="noStrike">
                <a:latin typeface="Arial"/>
              </a:rPr>
              <a:t>Score của y được tính bằng tống loga nepe tất cả các xác suất của từng lớp decoder</a:t>
            </a:r>
            <a:endParaRPr b="0" lang="en-US" sz="2000" spc="-1" strike="noStrike">
              <a:latin typeface="Arial"/>
            </a:endParaRPr>
          </a:p>
          <a:p>
            <a:pPr marL="216000" indent="-216000">
              <a:lnSpc>
                <a:spcPct val="100000"/>
              </a:lnSpc>
            </a:pPr>
            <a:r>
              <a:rPr b="0" lang="en-US" sz="2000" spc="-1" strike="noStrike">
                <a:latin typeface="Arial"/>
              </a:rPr>
              <a:t>-Mặc dù Beam-search không đảm bảo được sẽ luôn tìm ra out put tối ưu nhất với input cho trước(điều này phụ thuộc vào cách chọn beam size)</a:t>
            </a:r>
            <a:endParaRPr b="0" lang="en-US" sz="2000" spc="-1" strike="noStrike">
              <a:latin typeface="Arial"/>
            </a:endParaRPr>
          </a:p>
          <a:p>
            <a:pPr marL="216000" indent="-216000">
              <a:lnSpc>
                <a:spcPct val="100000"/>
              </a:lnSpc>
            </a:pPr>
            <a:r>
              <a:rPr b="0" lang="en-US" sz="2000" spc="-1" strike="noStrike">
                <a:latin typeface="Arial"/>
              </a:rPr>
              <a:t>-Tuy nhiên nó lại hiệu quả hơn rất nhiều so với thuật toán vét kiệt trước đó</a:t>
            </a:r>
            <a:endParaRPr b="0" lang="en-US" sz="2000" spc="-1" strike="noStrike">
              <a:latin typeface="Arial"/>
            </a:endParaRPr>
          </a:p>
          <a:p>
            <a:pPr marL="216000" indent="-216000">
              <a:lnSpc>
                <a:spcPct val="100000"/>
              </a:lnSpc>
            </a:pPr>
            <a:r>
              <a:rPr b="0" lang="en-US" sz="2000" spc="-1" strike="noStrike">
                <a:latin typeface="Arial"/>
              </a:rPr>
              <a:t>Tiêu chuẩn dừng:</a:t>
            </a:r>
            <a:endParaRPr b="0" lang="en-US" sz="2000" spc="-1" strike="noStrike">
              <a:latin typeface="Arial"/>
            </a:endParaRPr>
          </a:p>
          <a:p>
            <a:pPr marL="216000" indent="-216000">
              <a:lnSpc>
                <a:spcPct val="100000"/>
              </a:lnSpc>
            </a:pPr>
            <a:r>
              <a:rPr b="0" lang="en-US" sz="2000" spc="-1" strike="noStrike">
                <a:latin typeface="Arial"/>
              </a:rPr>
              <a:t>Trong decoder ta thường decode cho đến khi gặp &lt;EOS&gt; tuy nhiên đối với beam search có k&gt;1,mỗi chuỗi sẽ có độ dài khác nhau nên cần có 1 tiệu chuẩn dừng:</a:t>
            </a:r>
            <a:endParaRPr b="0" lang="en-US" sz="2000" spc="-1" strike="noStrike">
              <a:latin typeface="Arial"/>
            </a:endParaRPr>
          </a:p>
          <a:p>
            <a:pPr marL="216000" indent="-216000">
              <a:lnSpc>
                <a:spcPct val="100000"/>
              </a:lnSpc>
            </a:pPr>
            <a:r>
              <a:rPr b="0" lang="en-US" sz="2000" spc="-1" strike="noStrike">
                <a:latin typeface="Arial"/>
              </a:rPr>
              <a:t>-Khi decoder đến bược thứ T xác định trước</a:t>
            </a:r>
            <a:endParaRPr b="0" lang="en-US" sz="2000" spc="-1" strike="noStrike">
              <a:latin typeface="Arial"/>
            </a:endParaRPr>
          </a:p>
          <a:p>
            <a:pPr marL="216000" indent="-216000">
              <a:lnSpc>
                <a:spcPct val="100000"/>
              </a:lnSpc>
            </a:pPr>
            <a:r>
              <a:rPr b="0" lang="en-US" sz="2000" spc="-1" strike="noStrike">
                <a:latin typeface="Arial"/>
              </a:rPr>
              <a:t>-Khi tìm được N chuỗi hoàn chỉnh (có &lt;EOS&gt;)</a:t>
            </a:r>
            <a:endParaRPr b="0" lang="en-US" sz="2000" spc="-1" strike="noStrike">
              <a:latin typeface="Arial"/>
            </a:endParaRPr>
          </a:p>
        </p:txBody>
      </p:sp>
      <p:sp>
        <p:nvSpPr>
          <p:cNvPr id="459" name="TextShape 3"/>
          <p:cNvSpPr txBox="1"/>
          <p:nvPr/>
        </p:nvSpPr>
        <p:spPr>
          <a:xfrm>
            <a:off x="0" y="0"/>
            <a:ext cx="3169440" cy="479880"/>
          </a:xfrm>
          <a:prstGeom prst="rect">
            <a:avLst/>
          </a:prstGeom>
          <a:noFill/>
          <a:ln>
            <a:noFill/>
          </a:ln>
        </p:spPr>
        <p:txBody>
          <a:bodyPr lIns="96840" rIns="96840" tIns="48240" bIns="48240"/>
          <a:p>
            <a:pPr>
              <a:lnSpc>
                <a:spcPct val="100000"/>
              </a:lnSpc>
            </a:pPr>
            <a:r>
              <a:rPr b="0" lang="en-US" sz="1300" spc="-1" strike="noStrike">
                <a:solidFill>
                  <a:srgbClr val="000000"/>
                </a:solidFill>
                <a:latin typeface="+mn-lt"/>
                <a:ea typeface="+mn-ea"/>
              </a:rPr>
              <a:t>Tin đại cương – Tin học văn phòng</a:t>
            </a:r>
            <a:endParaRPr b="0" lang="en-US" sz="1300" spc="-1" strike="noStrike">
              <a:latin typeface="Times New Roman"/>
            </a:endParaRPr>
          </a:p>
        </p:txBody>
      </p:sp>
      <p:sp>
        <p:nvSpPr>
          <p:cNvPr id="460" name="TextShape 4"/>
          <p:cNvSpPr txBox="1"/>
          <p:nvPr/>
        </p:nvSpPr>
        <p:spPr>
          <a:xfrm>
            <a:off x="4143600" y="0"/>
            <a:ext cx="3169440" cy="479880"/>
          </a:xfrm>
          <a:prstGeom prst="rect">
            <a:avLst/>
          </a:prstGeom>
          <a:noFill/>
          <a:ln>
            <a:noFill/>
          </a:ln>
        </p:spPr>
        <p:txBody>
          <a:bodyPr lIns="96840" rIns="96840" tIns="48240" bIns="48240"/>
          <a:p>
            <a:pPr algn="r">
              <a:lnSpc>
                <a:spcPct val="100000"/>
              </a:lnSpc>
            </a:pPr>
            <a:r>
              <a:rPr b="0" lang="en-US" sz="1300" spc="-1" strike="noStrike">
                <a:latin typeface="Times New Roman"/>
              </a:rPr>
              <a:t>2018</a:t>
            </a:r>
            <a:endParaRPr b="0" lang="en-US" sz="1300" spc="-1" strike="noStrike">
              <a:latin typeface="Times New Roman"/>
            </a:endParaRPr>
          </a:p>
        </p:txBody>
      </p:sp>
      <p:sp>
        <p:nvSpPr>
          <p:cNvPr id="461" name="TextShape 5"/>
          <p:cNvSpPr txBox="1"/>
          <p:nvPr/>
        </p:nvSpPr>
        <p:spPr>
          <a:xfrm>
            <a:off x="0" y="9119520"/>
            <a:ext cx="3169440" cy="479880"/>
          </a:xfrm>
          <a:prstGeom prst="rect">
            <a:avLst/>
          </a:prstGeom>
          <a:noFill/>
          <a:ln>
            <a:noFill/>
          </a:ln>
        </p:spPr>
        <p:txBody>
          <a:bodyPr lIns="96840" rIns="96840" tIns="48240" bIns="48240" anchor="b"/>
          <a:p>
            <a:pPr>
              <a:lnSpc>
                <a:spcPct val="100000"/>
              </a:lnSpc>
            </a:pPr>
            <a:r>
              <a:rPr b="0" lang="en-US" sz="1300" spc="-1" strike="noStrike">
                <a:latin typeface="Times New Roman"/>
              </a:rPr>
              <a:t>soict.hust.edu.vn</a:t>
            </a:r>
            <a:endParaRPr b="0" lang="en-US" sz="1300" spc="-1" strike="noStrike">
              <a:latin typeface="Times New Roman"/>
            </a:endParaRPr>
          </a:p>
        </p:txBody>
      </p:sp>
      <p:sp>
        <p:nvSpPr>
          <p:cNvPr id="462" name="TextShape 6"/>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FA5EF226-9830-4BDA-A303-BF0033D0EFEF}" type="slidenum">
              <a:rPr b="0" lang="en-US" sz="1300" spc="-1" strike="noStrike">
                <a:latin typeface="Times New Roman"/>
              </a:rPr>
              <a:t>1</a:t>
            </a:fld>
            <a:endParaRPr b="0" lang="en-US" sz="13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28" name="PlaceHolder 2"/>
          <p:cNvSpPr>
            <a:spLocks noGrp="1"/>
          </p:cNvSpPr>
          <p:nvPr>
            <p:ph type="body"/>
          </p:nvPr>
        </p:nvSpPr>
        <p:spPr>
          <a:xfrm>
            <a:off x="533520" y="1143000"/>
            <a:ext cx="81529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29" name="PlaceHolder 3"/>
          <p:cNvSpPr>
            <a:spLocks noGrp="1"/>
          </p:cNvSpPr>
          <p:nvPr>
            <p:ph type="body"/>
          </p:nvPr>
        </p:nvSpPr>
        <p:spPr>
          <a:xfrm>
            <a:off x="533520" y="3745800"/>
            <a:ext cx="815292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31" name="PlaceHolder 2"/>
          <p:cNvSpPr>
            <a:spLocks noGrp="1"/>
          </p:cNvSpPr>
          <p:nvPr>
            <p:ph type="body"/>
          </p:nvPr>
        </p:nvSpPr>
        <p:spPr>
          <a:xfrm>
            <a:off x="5335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32" name="PlaceHolder 3"/>
          <p:cNvSpPr>
            <a:spLocks noGrp="1"/>
          </p:cNvSpPr>
          <p:nvPr>
            <p:ph type="body"/>
          </p:nvPr>
        </p:nvSpPr>
        <p:spPr>
          <a:xfrm>
            <a:off x="47113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33" name="PlaceHolder 4"/>
          <p:cNvSpPr>
            <a:spLocks noGrp="1"/>
          </p:cNvSpPr>
          <p:nvPr>
            <p:ph type="body"/>
          </p:nvPr>
        </p:nvSpPr>
        <p:spPr>
          <a:xfrm>
            <a:off x="533520" y="37458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34" name="PlaceHolder 5"/>
          <p:cNvSpPr>
            <a:spLocks noGrp="1"/>
          </p:cNvSpPr>
          <p:nvPr>
            <p:ph type="body"/>
          </p:nvPr>
        </p:nvSpPr>
        <p:spPr>
          <a:xfrm>
            <a:off x="4711320" y="37458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36" name="PlaceHolder 2"/>
          <p:cNvSpPr>
            <a:spLocks noGrp="1"/>
          </p:cNvSpPr>
          <p:nvPr>
            <p:ph type="body"/>
          </p:nvPr>
        </p:nvSpPr>
        <p:spPr>
          <a:xfrm>
            <a:off x="533520" y="11430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37" name="PlaceHolder 3"/>
          <p:cNvSpPr>
            <a:spLocks noGrp="1"/>
          </p:cNvSpPr>
          <p:nvPr>
            <p:ph type="body"/>
          </p:nvPr>
        </p:nvSpPr>
        <p:spPr>
          <a:xfrm>
            <a:off x="3290400" y="11430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38" name="PlaceHolder 4"/>
          <p:cNvSpPr>
            <a:spLocks noGrp="1"/>
          </p:cNvSpPr>
          <p:nvPr>
            <p:ph type="body"/>
          </p:nvPr>
        </p:nvSpPr>
        <p:spPr>
          <a:xfrm>
            <a:off x="6046920" y="11430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39" name="PlaceHolder 5"/>
          <p:cNvSpPr>
            <a:spLocks noGrp="1"/>
          </p:cNvSpPr>
          <p:nvPr>
            <p:ph type="body"/>
          </p:nvPr>
        </p:nvSpPr>
        <p:spPr>
          <a:xfrm>
            <a:off x="533520" y="37458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40" name="PlaceHolder 6"/>
          <p:cNvSpPr>
            <a:spLocks noGrp="1"/>
          </p:cNvSpPr>
          <p:nvPr>
            <p:ph type="body"/>
          </p:nvPr>
        </p:nvSpPr>
        <p:spPr>
          <a:xfrm>
            <a:off x="3290400" y="37458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41" name="PlaceHolder 7"/>
          <p:cNvSpPr>
            <a:spLocks noGrp="1"/>
          </p:cNvSpPr>
          <p:nvPr>
            <p:ph type="body"/>
          </p:nvPr>
        </p:nvSpPr>
        <p:spPr>
          <a:xfrm>
            <a:off x="6046920" y="37458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49" name="PlaceHolder 2"/>
          <p:cNvSpPr>
            <a:spLocks noGrp="1"/>
          </p:cNvSpPr>
          <p:nvPr>
            <p:ph type="subTitle"/>
          </p:nvPr>
        </p:nvSpPr>
        <p:spPr>
          <a:xfrm>
            <a:off x="533520" y="1143000"/>
            <a:ext cx="8152920" cy="4982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51" name="PlaceHolder 2"/>
          <p:cNvSpPr>
            <a:spLocks noGrp="1"/>
          </p:cNvSpPr>
          <p:nvPr>
            <p:ph type="body"/>
          </p:nvPr>
        </p:nvSpPr>
        <p:spPr>
          <a:xfrm>
            <a:off x="533520" y="1143000"/>
            <a:ext cx="8152920" cy="498276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53" name="PlaceHolder 2"/>
          <p:cNvSpPr>
            <a:spLocks noGrp="1"/>
          </p:cNvSpPr>
          <p:nvPr>
            <p:ph type="body"/>
          </p:nvPr>
        </p:nvSpPr>
        <p:spPr>
          <a:xfrm>
            <a:off x="533520" y="1143000"/>
            <a:ext cx="3978360" cy="498276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54" name="PlaceHolder 3"/>
          <p:cNvSpPr>
            <a:spLocks noGrp="1"/>
          </p:cNvSpPr>
          <p:nvPr>
            <p:ph type="body"/>
          </p:nvPr>
        </p:nvSpPr>
        <p:spPr>
          <a:xfrm>
            <a:off x="4711320" y="1143000"/>
            <a:ext cx="3978360" cy="498276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0"/>
            <a:ext cx="8457840" cy="3392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58" name="PlaceHolder 2"/>
          <p:cNvSpPr>
            <a:spLocks noGrp="1"/>
          </p:cNvSpPr>
          <p:nvPr>
            <p:ph type="body"/>
          </p:nvPr>
        </p:nvSpPr>
        <p:spPr>
          <a:xfrm>
            <a:off x="5335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59" name="PlaceHolder 3"/>
          <p:cNvSpPr>
            <a:spLocks noGrp="1"/>
          </p:cNvSpPr>
          <p:nvPr>
            <p:ph type="body"/>
          </p:nvPr>
        </p:nvSpPr>
        <p:spPr>
          <a:xfrm>
            <a:off x="4711320" y="1143000"/>
            <a:ext cx="3978360" cy="498276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60" name="PlaceHolder 4"/>
          <p:cNvSpPr>
            <a:spLocks noGrp="1"/>
          </p:cNvSpPr>
          <p:nvPr>
            <p:ph type="body"/>
          </p:nvPr>
        </p:nvSpPr>
        <p:spPr>
          <a:xfrm>
            <a:off x="533520" y="37458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7" name="PlaceHolder 2"/>
          <p:cNvSpPr>
            <a:spLocks noGrp="1"/>
          </p:cNvSpPr>
          <p:nvPr>
            <p:ph type="subTitle"/>
          </p:nvPr>
        </p:nvSpPr>
        <p:spPr>
          <a:xfrm>
            <a:off x="533520" y="1143000"/>
            <a:ext cx="8152920" cy="4982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62" name="PlaceHolder 2"/>
          <p:cNvSpPr>
            <a:spLocks noGrp="1"/>
          </p:cNvSpPr>
          <p:nvPr>
            <p:ph type="body"/>
          </p:nvPr>
        </p:nvSpPr>
        <p:spPr>
          <a:xfrm>
            <a:off x="533520" y="1143000"/>
            <a:ext cx="3978360" cy="498276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63" name="PlaceHolder 3"/>
          <p:cNvSpPr>
            <a:spLocks noGrp="1"/>
          </p:cNvSpPr>
          <p:nvPr>
            <p:ph type="body"/>
          </p:nvPr>
        </p:nvSpPr>
        <p:spPr>
          <a:xfrm>
            <a:off x="47113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64" name="PlaceHolder 4"/>
          <p:cNvSpPr>
            <a:spLocks noGrp="1"/>
          </p:cNvSpPr>
          <p:nvPr>
            <p:ph type="body"/>
          </p:nvPr>
        </p:nvSpPr>
        <p:spPr>
          <a:xfrm>
            <a:off x="4711320" y="37458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66" name="PlaceHolder 2"/>
          <p:cNvSpPr>
            <a:spLocks noGrp="1"/>
          </p:cNvSpPr>
          <p:nvPr>
            <p:ph type="body"/>
          </p:nvPr>
        </p:nvSpPr>
        <p:spPr>
          <a:xfrm>
            <a:off x="5335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67" name="PlaceHolder 3"/>
          <p:cNvSpPr>
            <a:spLocks noGrp="1"/>
          </p:cNvSpPr>
          <p:nvPr>
            <p:ph type="body"/>
          </p:nvPr>
        </p:nvSpPr>
        <p:spPr>
          <a:xfrm>
            <a:off x="47113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68" name="PlaceHolder 4"/>
          <p:cNvSpPr>
            <a:spLocks noGrp="1"/>
          </p:cNvSpPr>
          <p:nvPr>
            <p:ph type="body"/>
          </p:nvPr>
        </p:nvSpPr>
        <p:spPr>
          <a:xfrm>
            <a:off x="533520" y="3745800"/>
            <a:ext cx="815292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70" name="PlaceHolder 2"/>
          <p:cNvSpPr>
            <a:spLocks noGrp="1"/>
          </p:cNvSpPr>
          <p:nvPr>
            <p:ph type="body"/>
          </p:nvPr>
        </p:nvSpPr>
        <p:spPr>
          <a:xfrm>
            <a:off x="533520" y="1143000"/>
            <a:ext cx="81529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71" name="PlaceHolder 3"/>
          <p:cNvSpPr>
            <a:spLocks noGrp="1"/>
          </p:cNvSpPr>
          <p:nvPr>
            <p:ph type="body"/>
          </p:nvPr>
        </p:nvSpPr>
        <p:spPr>
          <a:xfrm>
            <a:off x="533520" y="3745800"/>
            <a:ext cx="815292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73" name="PlaceHolder 2"/>
          <p:cNvSpPr>
            <a:spLocks noGrp="1"/>
          </p:cNvSpPr>
          <p:nvPr>
            <p:ph type="body"/>
          </p:nvPr>
        </p:nvSpPr>
        <p:spPr>
          <a:xfrm>
            <a:off x="5335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74" name="PlaceHolder 3"/>
          <p:cNvSpPr>
            <a:spLocks noGrp="1"/>
          </p:cNvSpPr>
          <p:nvPr>
            <p:ph type="body"/>
          </p:nvPr>
        </p:nvSpPr>
        <p:spPr>
          <a:xfrm>
            <a:off x="47113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75" name="PlaceHolder 4"/>
          <p:cNvSpPr>
            <a:spLocks noGrp="1"/>
          </p:cNvSpPr>
          <p:nvPr>
            <p:ph type="body"/>
          </p:nvPr>
        </p:nvSpPr>
        <p:spPr>
          <a:xfrm>
            <a:off x="533520" y="37458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76" name="PlaceHolder 5"/>
          <p:cNvSpPr>
            <a:spLocks noGrp="1"/>
          </p:cNvSpPr>
          <p:nvPr>
            <p:ph type="body"/>
          </p:nvPr>
        </p:nvSpPr>
        <p:spPr>
          <a:xfrm>
            <a:off x="4711320" y="37458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78" name="PlaceHolder 2"/>
          <p:cNvSpPr>
            <a:spLocks noGrp="1"/>
          </p:cNvSpPr>
          <p:nvPr>
            <p:ph type="body"/>
          </p:nvPr>
        </p:nvSpPr>
        <p:spPr>
          <a:xfrm>
            <a:off x="533520" y="11430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79" name="PlaceHolder 3"/>
          <p:cNvSpPr>
            <a:spLocks noGrp="1"/>
          </p:cNvSpPr>
          <p:nvPr>
            <p:ph type="body"/>
          </p:nvPr>
        </p:nvSpPr>
        <p:spPr>
          <a:xfrm>
            <a:off x="3290400" y="11430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80" name="PlaceHolder 4"/>
          <p:cNvSpPr>
            <a:spLocks noGrp="1"/>
          </p:cNvSpPr>
          <p:nvPr>
            <p:ph type="body"/>
          </p:nvPr>
        </p:nvSpPr>
        <p:spPr>
          <a:xfrm>
            <a:off x="6046920" y="11430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81" name="PlaceHolder 5"/>
          <p:cNvSpPr>
            <a:spLocks noGrp="1"/>
          </p:cNvSpPr>
          <p:nvPr>
            <p:ph type="body"/>
          </p:nvPr>
        </p:nvSpPr>
        <p:spPr>
          <a:xfrm>
            <a:off x="533520" y="37458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82" name="PlaceHolder 6"/>
          <p:cNvSpPr>
            <a:spLocks noGrp="1"/>
          </p:cNvSpPr>
          <p:nvPr>
            <p:ph type="body"/>
          </p:nvPr>
        </p:nvSpPr>
        <p:spPr>
          <a:xfrm>
            <a:off x="3290400" y="37458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83" name="PlaceHolder 7"/>
          <p:cNvSpPr>
            <a:spLocks noGrp="1"/>
          </p:cNvSpPr>
          <p:nvPr>
            <p:ph type="body"/>
          </p:nvPr>
        </p:nvSpPr>
        <p:spPr>
          <a:xfrm>
            <a:off x="6046920" y="3745800"/>
            <a:ext cx="262512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9" name="PlaceHolder 2"/>
          <p:cNvSpPr>
            <a:spLocks noGrp="1"/>
          </p:cNvSpPr>
          <p:nvPr>
            <p:ph type="body"/>
          </p:nvPr>
        </p:nvSpPr>
        <p:spPr>
          <a:xfrm>
            <a:off x="533520" y="1143000"/>
            <a:ext cx="8152920" cy="498276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11" name="PlaceHolder 2"/>
          <p:cNvSpPr>
            <a:spLocks noGrp="1"/>
          </p:cNvSpPr>
          <p:nvPr>
            <p:ph type="body"/>
          </p:nvPr>
        </p:nvSpPr>
        <p:spPr>
          <a:xfrm>
            <a:off x="533520" y="1143000"/>
            <a:ext cx="3978360" cy="498276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12" name="PlaceHolder 3"/>
          <p:cNvSpPr>
            <a:spLocks noGrp="1"/>
          </p:cNvSpPr>
          <p:nvPr>
            <p:ph type="body"/>
          </p:nvPr>
        </p:nvSpPr>
        <p:spPr>
          <a:xfrm>
            <a:off x="4711320" y="1143000"/>
            <a:ext cx="3978360" cy="498276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0"/>
            <a:ext cx="8457840" cy="3392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16" name="PlaceHolder 2"/>
          <p:cNvSpPr>
            <a:spLocks noGrp="1"/>
          </p:cNvSpPr>
          <p:nvPr>
            <p:ph type="body"/>
          </p:nvPr>
        </p:nvSpPr>
        <p:spPr>
          <a:xfrm>
            <a:off x="5335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17" name="PlaceHolder 3"/>
          <p:cNvSpPr>
            <a:spLocks noGrp="1"/>
          </p:cNvSpPr>
          <p:nvPr>
            <p:ph type="body"/>
          </p:nvPr>
        </p:nvSpPr>
        <p:spPr>
          <a:xfrm>
            <a:off x="4711320" y="1143000"/>
            <a:ext cx="3978360" cy="498276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18" name="PlaceHolder 4"/>
          <p:cNvSpPr>
            <a:spLocks noGrp="1"/>
          </p:cNvSpPr>
          <p:nvPr>
            <p:ph type="body"/>
          </p:nvPr>
        </p:nvSpPr>
        <p:spPr>
          <a:xfrm>
            <a:off x="533520" y="37458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20" name="PlaceHolder 2"/>
          <p:cNvSpPr>
            <a:spLocks noGrp="1"/>
          </p:cNvSpPr>
          <p:nvPr>
            <p:ph type="body"/>
          </p:nvPr>
        </p:nvSpPr>
        <p:spPr>
          <a:xfrm>
            <a:off x="533520" y="1143000"/>
            <a:ext cx="3978360" cy="498276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21" name="PlaceHolder 3"/>
          <p:cNvSpPr>
            <a:spLocks noGrp="1"/>
          </p:cNvSpPr>
          <p:nvPr>
            <p:ph type="body"/>
          </p:nvPr>
        </p:nvSpPr>
        <p:spPr>
          <a:xfrm>
            <a:off x="47113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22" name="PlaceHolder 4"/>
          <p:cNvSpPr>
            <a:spLocks noGrp="1"/>
          </p:cNvSpPr>
          <p:nvPr>
            <p:ph type="body"/>
          </p:nvPr>
        </p:nvSpPr>
        <p:spPr>
          <a:xfrm>
            <a:off x="4711320" y="37458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0"/>
            <a:ext cx="8457840" cy="731520"/>
          </a:xfrm>
          <a:prstGeom prst="rect">
            <a:avLst/>
          </a:prstGeom>
        </p:spPr>
        <p:txBody>
          <a:bodyPr lIns="0" rIns="0" tIns="0" bIns="0" anchor="ctr"/>
          <a:p>
            <a:endParaRPr b="0" lang="en-US" sz="1800" spc="-1" strike="noStrike">
              <a:solidFill>
                <a:srgbClr val="000000"/>
              </a:solidFill>
              <a:latin typeface="Arial"/>
            </a:endParaRPr>
          </a:p>
        </p:txBody>
      </p:sp>
      <p:sp>
        <p:nvSpPr>
          <p:cNvPr id="24" name="PlaceHolder 2"/>
          <p:cNvSpPr>
            <a:spLocks noGrp="1"/>
          </p:cNvSpPr>
          <p:nvPr>
            <p:ph type="body"/>
          </p:nvPr>
        </p:nvSpPr>
        <p:spPr>
          <a:xfrm>
            <a:off x="5335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25" name="PlaceHolder 3"/>
          <p:cNvSpPr>
            <a:spLocks noGrp="1"/>
          </p:cNvSpPr>
          <p:nvPr>
            <p:ph type="body"/>
          </p:nvPr>
        </p:nvSpPr>
        <p:spPr>
          <a:xfrm>
            <a:off x="4711320" y="1143000"/>
            <a:ext cx="3978360" cy="2376720"/>
          </a:xfrm>
          <a:prstGeom prst="rect">
            <a:avLst/>
          </a:prstGeom>
        </p:spPr>
        <p:txBody>
          <a:bodyPr lIns="0" rIns="0" tIns="0" bIns="0">
            <a:normAutofit/>
          </a:bodyPr>
          <a:p>
            <a:endParaRPr b="1" lang="en-US" sz="3200" spc="-1" strike="noStrike">
              <a:solidFill>
                <a:srgbClr val="000000"/>
              </a:solidFill>
              <a:latin typeface="Myriad Pro"/>
            </a:endParaRPr>
          </a:p>
        </p:txBody>
      </p:sp>
      <p:sp>
        <p:nvSpPr>
          <p:cNvPr id="26" name="PlaceHolder 4"/>
          <p:cNvSpPr>
            <a:spLocks noGrp="1"/>
          </p:cNvSpPr>
          <p:nvPr>
            <p:ph type="body"/>
          </p:nvPr>
        </p:nvSpPr>
        <p:spPr>
          <a:xfrm>
            <a:off x="533520" y="3745800"/>
            <a:ext cx="8152920" cy="2376720"/>
          </a:xfrm>
          <a:prstGeom prst="rect">
            <a:avLst/>
          </a:prstGeom>
        </p:spPr>
        <p:txBody>
          <a:bodyPr lIns="0" rIns="0" tIns="0" bIns="0">
            <a:normAutofit/>
          </a:bodyPr>
          <a:p>
            <a:endParaRPr b="1" lang="en-US" sz="3200" spc="-1" strike="noStrike">
              <a:solidFill>
                <a:srgbClr val="000000"/>
              </a:solidFill>
              <a:latin typeface="Myriad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7" descr=""/>
          <p:cNvPicPr/>
          <p:nvPr/>
        </p:nvPicPr>
        <p:blipFill>
          <a:blip r:embed="rId2"/>
          <a:srcRect l="0" t="3851" r="0" b="13333"/>
          <a:stretch/>
        </p:blipFill>
        <p:spPr>
          <a:xfrm>
            <a:off x="1800" y="0"/>
            <a:ext cx="9141840" cy="6857640"/>
          </a:xfrm>
          <a:prstGeom prst="rect">
            <a:avLst/>
          </a:prstGeom>
          <a:ln>
            <a:noFill/>
          </a:ln>
        </p:spPr>
      </p:pic>
      <p:sp>
        <p:nvSpPr>
          <p:cNvPr id="1" name="CustomShape 1"/>
          <p:cNvSpPr/>
          <p:nvPr/>
        </p:nvSpPr>
        <p:spPr>
          <a:xfrm>
            <a:off x="-720" y="3600"/>
            <a:ext cx="9143640" cy="1596240"/>
          </a:xfrm>
          <a:prstGeom prst="rect">
            <a:avLst/>
          </a:prstGeom>
          <a:solidFill>
            <a:schemeClr val="bg1"/>
          </a:solidFill>
          <a:ln>
            <a:noFill/>
          </a:ln>
        </p:spPr>
        <p:style>
          <a:lnRef idx="0"/>
          <a:fillRef idx="0"/>
          <a:effectRef idx="0"/>
          <a:fontRef idx="minor"/>
        </p:style>
        <p:txBody>
          <a:bodyPr anchor="ctr"/>
          <a:p>
            <a:pPr>
              <a:lnSpc>
                <a:spcPct val="100000"/>
              </a:lnSpc>
            </a:pPr>
            <a:r>
              <a:rPr b="1" lang="en-US" sz="1400" spc="-1" strike="noStrike">
                <a:solidFill>
                  <a:srgbClr val="c00000"/>
                </a:solidFill>
                <a:latin typeface="Arial"/>
              </a:rPr>
              <a:t>	</a:t>
            </a:r>
            <a:r>
              <a:rPr b="1" lang="en-US" sz="1400" spc="-1" strike="noStrike">
                <a:solidFill>
                  <a:srgbClr val="c00000"/>
                </a:solidFill>
                <a:latin typeface="Arial"/>
              </a:rPr>
              <a:t>          </a:t>
            </a:r>
            <a:r>
              <a:rPr b="1" lang="en-US" sz="1400" spc="-1" strike="noStrike">
                <a:solidFill>
                  <a:srgbClr val="000000"/>
                </a:solidFill>
                <a:latin typeface="Arial"/>
              </a:rPr>
              <a:t>TRƯỜNG ĐẠI HỌC BÁCH KHOA HÀ NỘI</a:t>
            </a:r>
            <a:endParaRPr b="0" lang="en-US" sz="1400" spc="-1" strike="noStrike">
              <a:latin typeface="Arial"/>
            </a:endParaRPr>
          </a:p>
          <a:p>
            <a:pPr>
              <a:lnSpc>
                <a:spcPct val="100000"/>
              </a:lnSpc>
            </a:pPr>
            <a:r>
              <a:rPr b="1" lang="en-US" sz="1050" spc="-1" strike="noStrike">
                <a:solidFill>
                  <a:srgbClr val="c00000"/>
                </a:solidFill>
                <a:latin typeface="Arial"/>
              </a:rPr>
              <a:t>	</a:t>
            </a:r>
            <a:r>
              <a:rPr b="1" lang="en-US" sz="1050" spc="-1" strike="noStrike">
                <a:solidFill>
                  <a:srgbClr val="c00000"/>
                </a:solidFill>
                <a:latin typeface="Arial"/>
              </a:rPr>
              <a:t>              </a:t>
            </a:r>
            <a:r>
              <a:rPr b="0" lang="en-US" sz="1050" spc="-1" strike="noStrike">
                <a:solidFill>
                  <a:srgbClr val="808080"/>
                </a:solidFill>
                <a:latin typeface="Arial"/>
              </a:rPr>
              <a:t>HANOI UNIVERSITY OF SCIENCE AND TECHNOLOGY</a:t>
            </a:r>
            <a:endParaRPr b="0" lang="en-US" sz="1050" spc="-1" strike="noStrike">
              <a:latin typeface="Arial"/>
            </a:endParaRPr>
          </a:p>
        </p:txBody>
      </p:sp>
      <p:pic>
        <p:nvPicPr>
          <p:cNvPr id="2" name="Picture 6" descr=""/>
          <p:cNvPicPr/>
          <p:nvPr/>
        </p:nvPicPr>
        <p:blipFill>
          <a:blip r:embed="rId3"/>
          <a:stretch/>
        </p:blipFill>
        <p:spPr>
          <a:xfrm>
            <a:off x="304920" y="327960"/>
            <a:ext cx="990360" cy="970560"/>
          </a:xfrm>
          <a:prstGeom prst="rect">
            <a:avLst/>
          </a:prstGeom>
          <a:ln>
            <a:noFill/>
          </a:ln>
        </p:spPr>
      </p:pic>
      <p:pic>
        <p:nvPicPr>
          <p:cNvPr id="3" name="Picture 7" descr=""/>
          <p:cNvPicPr/>
          <p:nvPr/>
        </p:nvPicPr>
        <p:blipFill>
          <a:blip r:embed="rId4"/>
          <a:srcRect l="0" t="45555" r="0" b="0"/>
          <a:stretch/>
        </p:blipFill>
        <p:spPr>
          <a:xfrm>
            <a:off x="720" y="4114800"/>
            <a:ext cx="9141840" cy="2742840"/>
          </a:xfrm>
          <a:prstGeom prst="rect">
            <a:avLst/>
          </a:prstGeom>
          <a:ln>
            <a:noFill/>
          </a:ln>
        </p:spPr>
      </p:pic>
      <p:sp>
        <p:nvSpPr>
          <p:cNvPr id="4" name="PlaceHolder 2"/>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Arial"/>
              </a:rPr>
              <a:t>Click to edit </a:t>
            </a:r>
            <a:r>
              <a:rPr b="0" lang="en-US" sz="1800" spc="-1" strike="noStrike">
                <a:solidFill>
                  <a:srgbClr val="000000"/>
                </a:solidFill>
                <a:latin typeface="Arial"/>
              </a:rPr>
              <a:t>the title text </a:t>
            </a:r>
            <a:r>
              <a:rPr b="0" lang="en-US" sz="1800" spc="-1" strike="noStrike">
                <a:solidFill>
                  <a:srgbClr val="000000"/>
                </a:solidFill>
                <a:latin typeface="Arial"/>
              </a:rPr>
              <a:t>format</a:t>
            </a:r>
            <a:endParaRPr b="0" lang="en-US" sz="1800" spc="-1" strike="noStrike">
              <a:solidFill>
                <a:srgbClr val="000000"/>
              </a:solidFill>
              <a:latin typeface="Arial"/>
            </a:endParaRPr>
          </a:p>
        </p:txBody>
      </p:sp>
      <p:sp>
        <p:nvSpPr>
          <p:cNvPr id="5"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3200" spc="-1" strike="noStrike">
                <a:solidFill>
                  <a:srgbClr val="000000"/>
                </a:solidFill>
                <a:latin typeface="Myriad Pro"/>
              </a:rPr>
              <a:t>Click to edit the outline text format</a:t>
            </a:r>
            <a:endParaRPr b="1" lang="en-US" sz="3200" spc="-1" strike="noStrike">
              <a:solidFill>
                <a:srgbClr val="000000"/>
              </a:solidFill>
              <a:latin typeface="Myriad Pro"/>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Myriad Pro"/>
              </a:rPr>
              <a:t>Second Outline Level</a:t>
            </a:r>
            <a:endParaRPr b="0" lang="en-US" sz="2400" spc="-1" strike="noStrike">
              <a:solidFill>
                <a:srgbClr val="000000"/>
              </a:solidFill>
              <a:latin typeface="Myriad Pro"/>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Myriad Pro"/>
              </a:rPr>
              <a:t>Third Outline Level</a:t>
            </a:r>
            <a:endParaRPr b="0" lang="en-US" sz="2000" spc="-1" strike="noStrike">
              <a:solidFill>
                <a:srgbClr val="000000"/>
              </a:solidFill>
              <a:latin typeface="Myriad Pro"/>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Myriad Pro"/>
              </a:rPr>
              <a:t>Fourth Outline Level</a:t>
            </a:r>
            <a:endParaRPr b="0" lang="en-US" sz="2000" spc="-1" strike="noStrike">
              <a:solidFill>
                <a:srgbClr val="000000"/>
              </a:solidFill>
              <a:latin typeface="Myriad Pro"/>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Myriad Pro"/>
              </a:rPr>
              <a:t>Fifth Outline Level</a:t>
            </a:r>
            <a:endParaRPr b="0" lang="en-US" sz="2000" spc="-1" strike="noStrike">
              <a:solidFill>
                <a:srgbClr val="000000"/>
              </a:solidFill>
              <a:latin typeface="Myriad Pro"/>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Myriad Pro"/>
              </a:rPr>
              <a:t>Sixth Outline Level</a:t>
            </a:r>
            <a:endParaRPr b="0" lang="en-US" sz="2000" spc="-1" strike="noStrike">
              <a:solidFill>
                <a:srgbClr val="000000"/>
              </a:solidFill>
              <a:latin typeface="Myriad Pro"/>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Myriad Pro"/>
              </a:rPr>
              <a:t>Seventh Outline Level</a:t>
            </a:r>
            <a:endParaRPr b="0" lang="en-US" sz="2000" spc="-1" strike="noStrike">
              <a:solidFill>
                <a:srgbClr val="000000"/>
              </a:solidFill>
              <a:latin typeface="Myriad Pro"/>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 name="Picture 7" descr=""/>
          <p:cNvPicPr/>
          <p:nvPr/>
        </p:nvPicPr>
        <p:blipFill>
          <a:blip r:embed="rId2"/>
          <a:srcRect l="0" t="3851" r="0" b="13333"/>
          <a:stretch/>
        </p:blipFill>
        <p:spPr>
          <a:xfrm>
            <a:off x="1800" y="0"/>
            <a:ext cx="9141840" cy="6857640"/>
          </a:xfrm>
          <a:prstGeom prst="rect">
            <a:avLst/>
          </a:prstGeom>
          <a:ln>
            <a:noFill/>
          </a:ln>
        </p:spPr>
      </p:pic>
      <p:sp>
        <p:nvSpPr>
          <p:cNvPr id="43" name="PlaceHolder 1"/>
          <p:cNvSpPr>
            <a:spLocks noGrp="1"/>
          </p:cNvSpPr>
          <p:nvPr>
            <p:ph type="title"/>
          </p:nvPr>
        </p:nvSpPr>
        <p:spPr>
          <a:xfrm>
            <a:off x="457200" y="0"/>
            <a:ext cx="8457840" cy="731520"/>
          </a:xfrm>
          <a:prstGeom prst="rect">
            <a:avLst/>
          </a:prstGeom>
        </p:spPr>
        <p:txBody>
          <a:bodyPr anchor="ctr">
            <a:normAutofit/>
          </a:bodyPr>
          <a:p>
            <a:pPr>
              <a:lnSpc>
                <a:spcPct val="100000"/>
              </a:lnSpc>
            </a:pPr>
            <a:r>
              <a:rPr b="1" lang="en-US" sz="3200" spc="-1" strike="noStrike">
                <a:solidFill>
                  <a:srgbClr val="ffffff"/>
                </a:solidFill>
                <a:latin typeface="Arial"/>
              </a:rPr>
              <a:t>Click to edit Master title style</a:t>
            </a:r>
            <a:endParaRPr b="0" lang="en-US" sz="3200" spc="-1" strike="noStrike">
              <a:solidFill>
                <a:srgbClr val="000000"/>
              </a:solidFill>
              <a:latin typeface="Arial"/>
            </a:endParaRPr>
          </a:p>
        </p:txBody>
      </p:sp>
      <p:sp>
        <p:nvSpPr>
          <p:cNvPr id="44" name="PlaceHolder 2"/>
          <p:cNvSpPr>
            <a:spLocks noGrp="1"/>
          </p:cNvSpPr>
          <p:nvPr>
            <p:ph type="body"/>
          </p:nvPr>
        </p:nvSpPr>
        <p:spPr>
          <a:xfrm>
            <a:off x="533520" y="1143000"/>
            <a:ext cx="8152920" cy="4982760"/>
          </a:xfrm>
          <a:prstGeom prst="rect">
            <a:avLst/>
          </a:prstGeom>
        </p:spPr>
        <p:txBody>
          <a:bodyPr>
            <a:normAutofit/>
          </a:bodyPr>
          <a:p>
            <a:pPr marL="343080" indent="-342720">
              <a:lnSpc>
                <a:spcPct val="100000"/>
              </a:lnSpc>
              <a:spcBef>
                <a:spcPts val="479"/>
              </a:spcBef>
              <a:buClr>
                <a:srgbClr val="3366ff"/>
              </a:buClr>
              <a:buFont typeface="Wingdings" charset="2"/>
              <a:buChar char=""/>
            </a:pPr>
            <a:r>
              <a:rPr b="0" lang="en-US" sz="2400" spc="-1" strike="noStrike">
                <a:solidFill>
                  <a:srgbClr val="000000"/>
                </a:solidFill>
                <a:latin typeface="Arial"/>
              </a:rPr>
              <a:t>Click to edit Master text styles</a:t>
            </a:r>
            <a:endParaRPr b="1" lang="en-US" sz="2400" spc="-1" strike="noStrike">
              <a:solidFill>
                <a:srgbClr val="000000"/>
              </a:solidFill>
              <a:latin typeface="Myriad Pro"/>
            </a:endParaRPr>
          </a:p>
          <a:p>
            <a:pPr lvl="1" marL="743040" indent="-285480">
              <a:lnSpc>
                <a:spcPct val="100000"/>
              </a:lnSpc>
              <a:spcBef>
                <a:spcPts val="400"/>
              </a:spcBef>
              <a:buClr>
                <a:srgbClr val="ff0000"/>
              </a:buClr>
              <a:buFont typeface="Wingdings" charset="2"/>
              <a:buChar char=""/>
            </a:pPr>
            <a:r>
              <a:rPr b="0" lang="en-US" sz="2000" spc="-1" strike="noStrike">
                <a:solidFill>
                  <a:srgbClr val="000000"/>
                </a:solidFill>
                <a:latin typeface="Arial"/>
              </a:rPr>
              <a:t>Second level</a:t>
            </a:r>
            <a:endParaRPr b="0" lang="en-US" sz="2000" spc="-1" strike="noStrike">
              <a:solidFill>
                <a:srgbClr val="000000"/>
              </a:solidFill>
              <a:latin typeface="Myriad Pro"/>
            </a:endParaRPr>
          </a:p>
          <a:p>
            <a:pPr lvl="2" marL="1143000" indent="-228240">
              <a:lnSpc>
                <a:spcPct val="100000"/>
              </a:lnSpc>
              <a:spcBef>
                <a:spcPts val="360"/>
              </a:spcBef>
              <a:buClr>
                <a:srgbClr val="0000ff"/>
              </a:buClr>
              <a:buFont typeface="Arial"/>
              <a:buChar char="•"/>
            </a:pPr>
            <a:r>
              <a:rPr b="0" lang="en-US" sz="1800" spc="-1" strike="noStrike">
                <a:solidFill>
                  <a:srgbClr val="000000"/>
                </a:solidFill>
                <a:latin typeface="Arial"/>
              </a:rPr>
              <a:t>Third level</a:t>
            </a:r>
            <a:endParaRPr b="0" lang="en-US" sz="1800" spc="-1" strike="noStrike">
              <a:solidFill>
                <a:srgbClr val="000000"/>
              </a:solidFill>
              <a:latin typeface="Myriad Pro"/>
            </a:endParaRPr>
          </a:p>
          <a:p>
            <a:pPr lvl="3" marL="1600200" indent="-228240">
              <a:lnSpc>
                <a:spcPct val="100000"/>
              </a:lnSpc>
              <a:spcBef>
                <a:spcPts val="320"/>
              </a:spcBef>
              <a:buClr>
                <a:srgbClr val="000000"/>
              </a:buClr>
              <a:buFont typeface="Arial"/>
              <a:buChar char="–"/>
            </a:pPr>
            <a:r>
              <a:rPr b="0" lang="en-US" sz="1600" spc="-1" strike="noStrike">
                <a:solidFill>
                  <a:srgbClr val="000000"/>
                </a:solidFill>
                <a:latin typeface="Arial"/>
              </a:rPr>
              <a:t>Fourth level</a:t>
            </a:r>
            <a:endParaRPr b="0" lang="en-US" sz="1600" spc="-1" strike="noStrike">
              <a:solidFill>
                <a:srgbClr val="000000"/>
              </a:solidFill>
              <a:latin typeface="Myriad Pro"/>
            </a:endParaRPr>
          </a:p>
          <a:p>
            <a:pPr lvl="4" marL="2057400" indent="-228240">
              <a:lnSpc>
                <a:spcPct val="100000"/>
              </a:lnSpc>
              <a:spcBef>
                <a:spcPts val="320"/>
              </a:spcBef>
              <a:buClr>
                <a:srgbClr val="000000"/>
              </a:buClr>
              <a:buFont typeface="Arial"/>
              <a:buChar char="»"/>
            </a:pPr>
            <a:r>
              <a:rPr b="0" lang="en-US" sz="1600" spc="-1" strike="noStrike">
                <a:solidFill>
                  <a:srgbClr val="000000"/>
                </a:solidFill>
                <a:latin typeface="Arial"/>
              </a:rPr>
              <a:t>Fifth level</a:t>
            </a:r>
            <a:endParaRPr b="0" lang="en-US" sz="1600" spc="-1" strike="noStrike">
              <a:solidFill>
                <a:srgbClr val="000000"/>
              </a:solidFill>
              <a:latin typeface="Myriad Pro"/>
            </a:endParaRPr>
          </a:p>
        </p:txBody>
      </p:sp>
      <p:sp>
        <p:nvSpPr>
          <p:cNvPr id="45" name="PlaceHolder 3"/>
          <p:cNvSpPr>
            <a:spLocks noGrp="1"/>
          </p:cNvSpPr>
          <p:nvPr>
            <p:ph type="dt"/>
          </p:nvPr>
        </p:nvSpPr>
        <p:spPr>
          <a:xfrm>
            <a:off x="228600" y="6492960"/>
            <a:ext cx="2133360" cy="364680"/>
          </a:xfrm>
          <a:prstGeom prst="rect">
            <a:avLst/>
          </a:prstGeom>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46" name="PlaceHolder 4"/>
          <p:cNvSpPr>
            <a:spLocks noGrp="1"/>
          </p:cNvSpPr>
          <p:nvPr>
            <p:ph type="ftr"/>
          </p:nvPr>
        </p:nvSpPr>
        <p:spPr>
          <a:xfrm>
            <a:off x="2743200" y="6492960"/>
            <a:ext cx="4114440" cy="364680"/>
          </a:xfrm>
          <a:prstGeom prst="rect">
            <a:avLst/>
          </a:prstGeom>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47" name="PlaceHolder 5"/>
          <p:cNvSpPr>
            <a:spLocks noGrp="1"/>
          </p:cNvSpPr>
          <p:nvPr>
            <p:ph type="sldNum"/>
          </p:nvPr>
        </p:nvSpPr>
        <p:spPr>
          <a:xfrm>
            <a:off x="7238880" y="6492960"/>
            <a:ext cx="1676160" cy="364680"/>
          </a:xfrm>
          <a:prstGeom prst="rect">
            <a:avLst/>
          </a:prstGeom>
        </p:spPr>
        <p:txBody>
          <a:bodyPr anchor="ctr"/>
          <a:p>
            <a:pPr algn="r">
              <a:lnSpc>
                <a:spcPct val="100000"/>
              </a:lnSpc>
            </a:pPr>
            <a:fld id="{76E58067-1C53-4B64-B07F-C69068A7E14C}"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wmf"/><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wmf"/><Relationship Id="rId3" Type="http://schemas.openxmlformats.org/officeDocument/2006/relationships/image" Target="../media/image54.wmf"/><Relationship Id="rId4" Type="http://schemas.openxmlformats.org/officeDocument/2006/relationships/slideLayout" Target="../slideLayouts/slideLayout13.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wmf"/><Relationship Id="rId3" Type="http://schemas.openxmlformats.org/officeDocument/2006/relationships/image" Target="../media/image57.wmf"/><Relationship Id="rId4" Type="http://schemas.openxmlformats.org/officeDocument/2006/relationships/slideLayout" Target="../slideLayouts/slideLayout13.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wmf"/><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wmf"/><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wmf"/><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wmf"/><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wmf"/><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Picture 5" descr=""/>
          <p:cNvPicPr/>
          <p:nvPr/>
        </p:nvPicPr>
        <p:blipFill>
          <a:blip r:embed="rId1"/>
          <a:srcRect l="0" t="45555" r="0" b="0"/>
          <a:stretch/>
        </p:blipFill>
        <p:spPr>
          <a:xfrm>
            <a:off x="2880" y="4114800"/>
            <a:ext cx="9141840" cy="2742840"/>
          </a:xfrm>
          <a:prstGeom prst="rect">
            <a:avLst/>
          </a:prstGeom>
          <a:ln>
            <a:noFill/>
          </a:ln>
        </p:spPr>
      </p:pic>
      <p:sp>
        <p:nvSpPr>
          <p:cNvPr id="91" name="TextShape 1"/>
          <p:cNvSpPr txBox="1"/>
          <p:nvPr/>
        </p:nvSpPr>
        <p:spPr>
          <a:xfrm>
            <a:off x="720" y="1168560"/>
            <a:ext cx="9143640" cy="1190160"/>
          </a:xfrm>
          <a:prstGeom prst="rect">
            <a:avLst/>
          </a:prstGeom>
          <a:noFill/>
          <a:ln>
            <a:noFill/>
          </a:ln>
        </p:spPr>
        <p:txBody>
          <a:bodyPr anchor="ctr"/>
          <a:p>
            <a:pPr algn="ctr">
              <a:lnSpc>
                <a:spcPct val="100000"/>
              </a:lnSpc>
              <a:spcBef>
                <a:spcPts val="601"/>
              </a:spcBef>
            </a:pPr>
            <a:r>
              <a:rPr b="1" lang="en-US" sz="2800" spc="-1" strike="noStrike">
                <a:solidFill>
                  <a:srgbClr val="c00000"/>
                </a:solidFill>
                <a:latin typeface="Myriad Pro"/>
              </a:rPr>
              <a:t>Practical Deep Learning</a:t>
            </a:r>
            <a:br/>
            <a:r>
              <a:rPr b="1" lang="en-US" sz="2800" spc="-1" strike="noStrike">
                <a:solidFill>
                  <a:srgbClr val="c00000"/>
                </a:solidFill>
                <a:latin typeface="Myriad Pro"/>
              </a:rPr>
              <a:t>Báo cáo cuối khoá</a:t>
            </a:r>
            <a:endParaRPr b="0" lang="en-US" sz="2800" spc="-1" strike="noStrike">
              <a:solidFill>
                <a:srgbClr val="000000"/>
              </a:solidFill>
              <a:latin typeface="Arial"/>
            </a:endParaRPr>
          </a:p>
        </p:txBody>
      </p:sp>
      <p:sp>
        <p:nvSpPr>
          <p:cNvPr id="92" name="CustomShape 2"/>
          <p:cNvSpPr/>
          <p:nvPr/>
        </p:nvSpPr>
        <p:spPr>
          <a:xfrm>
            <a:off x="0" y="2514600"/>
            <a:ext cx="9143640" cy="1193040"/>
          </a:xfrm>
          <a:prstGeom prst="rect">
            <a:avLst/>
          </a:prstGeom>
          <a:noFill/>
          <a:ln>
            <a:noFill/>
          </a:ln>
        </p:spPr>
        <p:style>
          <a:lnRef idx="0"/>
          <a:fillRef idx="0"/>
          <a:effectRef idx="0"/>
          <a:fontRef idx="minor"/>
        </p:style>
        <p:txBody>
          <a:bodyPr anchor="ctr"/>
          <a:p>
            <a:pPr algn="ctr">
              <a:lnSpc>
                <a:spcPct val="100000"/>
              </a:lnSpc>
              <a:spcBef>
                <a:spcPts val="601"/>
              </a:spcBef>
            </a:pPr>
            <a:endParaRPr b="0" lang="en-US" sz="4400" spc="-1" strike="noStrike">
              <a:latin typeface="Arial"/>
            </a:endParaRPr>
          </a:p>
          <a:p>
            <a:pPr algn="ctr">
              <a:lnSpc>
                <a:spcPct val="100000"/>
              </a:lnSpc>
              <a:spcBef>
                <a:spcPts val="601"/>
              </a:spcBef>
            </a:pPr>
            <a:r>
              <a:rPr b="1" lang="en-US" sz="2400" spc="-1" strike="noStrike">
                <a:solidFill>
                  <a:srgbClr val="c00000"/>
                </a:solidFill>
                <a:latin typeface="Times New Roman"/>
              </a:rPr>
              <a:t>DEEP LEARNING TRONG BÀI TOÁN</a:t>
            </a:r>
            <a:endParaRPr b="0" lang="en-US" sz="2400" spc="-1" strike="noStrike">
              <a:latin typeface="Arial"/>
            </a:endParaRPr>
          </a:p>
          <a:p>
            <a:pPr algn="ctr">
              <a:lnSpc>
                <a:spcPct val="100000"/>
              </a:lnSpc>
              <a:spcBef>
                <a:spcPts val="601"/>
              </a:spcBef>
            </a:pPr>
            <a:r>
              <a:rPr b="1" lang="en-US" sz="2400" spc="-1" strike="noStrike">
                <a:solidFill>
                  <a:srgbClr val="c00000"/>
                </a:solidFill>
                <a:latin typeface="Times New Roman"/>
              </a:rPr>
              <a:t>SỬA LỖI CHÍNH TẢ VÀ PHÂN LOẠI VĂN BẢN</a:t>
            </a:r>
            <a:endParaRPr b="0" lang="en-US" sz="2400" spc="-1" strike="noStrike">
              <a:latin typeface="Arial"/>
            </a:endParaRPr>
          </a:p>
          <a:p>
            <a:pPr algn="ctr">
              <a:lnSpc>
                <a:spcPct val="100000"/>
              </a:lnSpc>
              <a:spcBef>
                <a:spcPts val="601"/>
              </a:spcBef>
            </a:pPr>
            <a:r>
              <a:rPr b="1" lang="en-US" sz="2800" spc="-1" strike="noStrike">
                <a:solidFill>
                  <a:srgbClr val="c00000"/>
                </a:solidFill>
                <a:latin typeface="Times New Roman"/>
              </a:rPr>
              <a:t> </a:t>
            </a:r>
            <a:endParaRPr b="0" lang="en-US" sz="2800" spc="-1" strike="noStrike">
              <a:latin typeface="Arial"/>
            </a:endParaRPr>
          </a:p>
        </p:txBody>
      </p:sp>
      <p:pic>
        <p:nvPicPr>
          <p:cNvPr id="93" name="Picture 3" descr=""/>
          <p:cNvPicPr/>
          <p:nvPr/>
        </p:nvPicPr>
        <p:blipFill>
          <a:blip r:embed="rId2"/>
          <a:stretch/>
        </p:blipFill>
        <p:spPr>
          <a:xfrm>
            <a:off x="5562720" y="4388760"/>
            <a:ext cx="3234600" cy="2004840"/>
          </a:xfrm>
          <a:prstGeom prst="rect">
            <a:avLst/>
          </a:prstGeom>
          <a:ln>
            <a:noFill/>
          </a:ln>
        </p:spPr>
      </p:pic>
      <p:sp>
        <p:nvSpPr>
          <p:cNvPr id="94" name="CustomShape 3"/>
          <p:cNvSpPr/>
          <p:nvPr/>
        </p:nvSpPr>
        <p:spPr>
          <a:xfrm>
            <a:off x="306720" y="4523760"/>
            <a:ext cx="3803760" cy="1614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ffffff"/>
                </a:solidFill>
                <a:latin typeface="Arial"/>
              </a:rPr>
              <a:t>NHÓM SINH VIÊN :</a:t>
            </a:r>
            <a:endParaRPr b="0" lang="en-US" sz="2000" spc="-1" strike="noStrike">
              <a:latin typeface="Arial"/>
            </a:endParaRPr>
          </a:p>
          <a:p>
            <a:pPr algn="ctr">
              <a:lnSpc>
                <a:spcPct val="100000"/>
              </a:lnSpc>
            </a:pPr>
            <a:endParaRPr b="0" lang="en-US" sz="2000" spc="-1" strike="noStrike">
              <a:latin typeface="Arial"/>
            </a:endParaRPr>
          </a:p>
          <a:p>
            <a:pPr algn="ctr">
              <a:lnSpc>
                <a:spcPct val="100000"/>
              </a:lnSpc>
            </a:pPr>
            <a:r>
              <a:rPr b="0" lang="en-US" sz="2000" spc="-1" strike="noStrike">
                <a:solidFill>
                  <a:srgbClr val="ffffff"/>
                </a:solidFill>
                <a:latin typeface="Arial"/>
              </a:rPr>
              <a:t>Lê Trọng Đức</a:t>
            </a:r>
            <a:endParaRPr b="0" lang="en-US" sz="2000" spc="-1" strike="noStrike">
              <a:latin typeface="Arial"/>
            </a:endParaRPr>
          </a:p>
          <a:p>
            <a:pPr algn="ctr">
              <a:lnSpc>
                <a:spcPct val="100000"/>
              </a:lnSpc>
            </a:pPr>
            <a:r>
              <a:rPr b="0" lang="en-US" sz="2000" spc="-1" strike="noStrike">
                <a:solidFill>
                  <a:srgbClr val="ffffff"/>
                </a:solidFill>
                <a:latin typeface="Arial"/>
              </a:rPr>
              <a:t>Phan Việt Hoàng</a:t>
            </a:r>
            <a:endParaRPr b="0" lang="en-US" sz="2000" spc="-1" strike="noStrike">
              <a:latin typeface="Arial"/>
            </a:endParaRPr>
          </a:p>
          <a:p>
            <a:pPr algn="ctr">
              <a:lnSpc>
                <a:spcPct val="100000"/>
              </a:lnSpc>
            </a:pPr>
            <a:endParaRPr b="0" lang="en-US" sz="2000" spc="-1" strike="noStrike">
              <a:latin typeface="Arial"/>
            </a:endParaRPr>
          </a:p>
        </p:txBody>
      </p:sp>
    </p:spTree>
  </p:cSld>
  <p:transition spd="slow">
    <p:push dir="u"/>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3" presetSubtype="10">
                                  <p:stCondLst>
                                    <p:cond delay="0"/>
                                  </p:stCondLst>
                                  <p:childTnLst>
                                    <p:set>
                                      <p:cBhvr>
                                        <p:cTn id="6" dur="1" fill="hold">
                                          <p:stCondLst>
                                            <p:cond delay="0"/>
                                          </p:stCondLst>
                                        </p:cTn>
                                        <p:tgtEl>
                                          <p:spTgt spid="92"/>
                                        </p:tgtEl>
                                        <p:attrNameLst>
                                          <p:attrName>style.visibility</p:attrName>
                                        </p:attrNameLst>
                                      </p:cBhvr>
                                      <p:to>
                                        <p:strVal val="visible"/>
                                      </p:to>
                                    </p:set>
                                    <p:animEffect filter="blinds(horizontal)" transition="in">
                                      <p:cBhvr additive="repl">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3" presetSubtype="10">
                                  <p:stCondLst>
                                    <p:cond delay="0"/>
                                  </p:stCondLst>
                                  <p:childTnLst>
                                    <p:set>
                                      <p:cBhvr>
                                        <p:cTn id="11" dur="1" fill="hold">
                                          <p:stCondLst>
                                            <p:cond delay="0"/>
                                          </p:stCondLst>
                                        </p:cTn>
                                        <p:tgtEl>
                                          <p:spTgt spid="94"/>
                                        </p:tgtEl>
                                        <p:attrNameLst>
                                          <p:attrName>style.visibility</p:attrName>
                                        </p:attrNameLst>
                                      </p:cBhvr>
                                      <p:to>
                                        <p:strVal val="visible"/>
                                      </p:to>
                                    </p:set>
                                    <p:animEffect filter="blinds(horizontal)" transition="in">
                                      <p:cBhvr additive="repl">
                                        <p:cTn id="12" dur="500"/>
                                        <p:tgtEl>
                                          <p:spTgt spid="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Word embedding</a:t>
            </a:r>
            <a:endParaRPr b="0" lang="en-US" sz="3200" spc="-1" strike="noStrike">
              <a:solidFill>
                <a:srgbClr val="000000"/>
              </a:solidFill>
              <a:latin typeface="Arial"/>
            </a:endParaRPr>
          </a:p>
        </p:txBody>
      </p:sp>
      <p:sp>
        <p:nvSpPr>
          <p:cNvPr id="148" name="TextShape 2"/>
          <p:cNvSpPr txBox="1"/>
          <p:nvPr/>
        </p:nvSpPr>
        <p:spPr>
          <a:xfrm>
            <a:off x="0" y="1219320"/>
            <a:ext cx="8726400" cy="4983120"/>
          </a:xfrm>
          <a:prstGeom prst="rect">
            <a:avLst/>
          </a:prstGeom>
          <a:noFill/>
          <a:ln>
            <a:noFill/>
          </a:ln>
        </p:spPr>
        <p:txBody>
          <a:bodyPr>
            <a:normAutofit/>
          </a:bodyPr>
          <a:p>
            <a:pPr marL="384120">
              <a:lnSpc>
                <a:spcPct val="100000"/>
              </a:lnSpc>
              <a:spcBef>
                <a:spcPts val="479"/>
              </a:spcBef>
            </a:pPr>
            <a:r>
              <a:rPr b="0" lang="en-US" sz="2400" spc="-1" strike="noStrike">
                <a:solidFill>
                  <a:srgbClr val="000000"/>
                </a:solidFill>
                <a:latin typeface="Times New Roman"/>
              </a:rPr>
              <a:t>CBOW và Skip-Gram</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
        <p:nvSpPr>
          <p:cNvPr id="149" name="TextShape 3"/>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50" name="TextShape 4"/>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51" name="TextShape 5"/>
          <p:cNvSpPr txBox="1"/>
          <p:nvPr/>
        </p:nvSpPr>
        <p:spPr>
          <a:xfrm>
            <a:off x="7238880" y="6492960"/>
            <a:ext cx="1676160" cy="364680"/>
          </a:xfrm>
          <a:prstGeom prst="rect">
            <a:avLst/>
          </a:prstGeom>
          <a:noFill/>
          <a:ln>
            <a:noFill/>
          </a:ln>
        </p:spPr>
        <p:txBody>
          <a:bodyPr anchor="ctr"/>
          <a:p>
            <a:pPr algn="r">
              <a:lnSpc>
                <a:spcPct val="100000"/>
              </a:lnSpc>
            </a:pPr>
            <a:fld id="{733381CB-3101-42AD-A712-31F63D57A943}"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152" name="Picture 2" descr=""/>
          <p:cNvPicPr/>
          <p:nvPr/>
        </p:nvPicPr>
        <p:blipFill>
          <a:blip r:embed="rId1"/>
          <a:stretch/>
        </p:blipFill>
        <p:spPr>
          <a:xfrm>
            <a:off x="533520" y="1905120"/>
            <a:ext cx="7934040" cy="413496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RNN</a:t>
            </a:r>
            <a:endParaRPr b="0" lang="en-US" sz="3200" spc="-1" strike="noStrike">
              <a:solidFill>
                <a:srgbClr val="000000"/>
              </a:solidFill>
              <a:latin typeface="Arial"/>
            </a:endParaRPr>
          </a:p>
        </p:txBody>
      </p:sp>
      <p:sp>
        <p:nvSpPr>
          <p:cNvPr id="154"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55"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56" name="TextShape 4"/>
          <p:cNvSpPr txBox="1"/>
          <p:nvPr/>
        </p:nvSpPr>
        <p:spPr>
          <a:xfrm>
            <a:off x="7238880" y="6492960"/>
            <a:ext cx="1676160" cy="364680"/>
          </a:xfrm>
          <a:prstGeom prst="rect">
            <a:avLst/>
          </a:prstGeom>
          <a:noFill/>
          <a:ln>
            <a:noFill/>
          </a:ln>
        </p:spPr>
        <p:txBody>
          <a:bodyPr anchor="ctr"/>
          <a:p>
            <a:pPr algn="r">
              <a:lnSpc>
                <a:spcPct val="100000"/>
              </a:lnSpc>
            </a:pPr>
            <a:fld id="{3D8CE3A1-B6AE-4505-A7A0-A67849C2A877}"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57" name="TextShape 5"/>
          <p:cNvSpPr txBox="1"/>
          <p:nvPr/>
        </p:nvSpPr>
        <p:spPr>
          <a:xfrm>
            <a:off x="351720" y="1114920"/>
            <a:ext cx="5096160" cy="2496960"/>
          </a:xfrm>
          <a:prstGeom prst="rect">
            <a:avLst/>
          </a:prstGeom>
          <a:noFill/>
          <a:ln>
            <a:noFill/>
          </a:ln>
        </p:spPr>
        <p:txBody>
          <a:bodyPr>
            <a:normAutofit/>
          </a:bodyPr>
          <a:p>
            <a:pPr>
              <a:lnSpc>
                <a:spcPct val="100000"/>
              </a:lnSpc>
              <a:spcBef>
                <a:spcPts val="400"/>
              </a:spcBef>
            </a:pPr>
            <a:r>
              <a:rPr b="1" lang="en-US" sz="2000" spc="-1" strike="noStrike">
                <a:solidFill>
                  <a:srgbClr val="000000"/>
                </a:solidFill>
                <a:latin typeface="Times New Roman"/>
              </a:rPr>
              <a:t>Recurrent Neural Networks (RNN):</a:t>
            </a:r>
            <a:endParaRPr b="1" lang="en-US" sz="2000" spc="-1" strike="noStrike">
              <a:solidFill>
                <a:srgbClr val="000000"/>
              </a:solidFill>
              <a:latin typeface="Myriad Pro"/>
            </a:endParaRPr>
          </a:p>
        </p:txBody>
      </p:sp>
      <p:pic>
        <p:nvPicPr>
          <p:cNvPr id="158" name="Hình ảnh 3" descr=""/>
          <p:cNvPicPr/>
          <p:nvPr/>
        </p:nvPicPr>
        <p:blipFill>
          <a:blip r:embed="rId1"/>
          <a:stretch/>
        </p:blipFill>
        <p:spPr>
          <a:xfrm>
            <a:off x="5681160" y="2328120"/>
            <a:ext cx="3432240" cy="2115720"/>
          </a:xfrm>
          <a:prstGeom prst="rect">
            <a:avLst/>
          </a:prstGeom>
          <a:ln>
            <a:noFill/>
          </a:ln>
        </p:spPr>
      </p:pic>
      <p:pic>
        <p:nvPicPr>
          <p:cNvPr id="159" name="Picture 2" descr=""/>
          <p:cNvPicPr/>
          <p:nvPr/>
        </p:nvPicPr>
        <p:blipFill>
          <a:blip r:embed="rId2"/>
          <a:stretch/>
        </p:blipFill>
        <p:spPr>
          <a:xfrm>
            <a:off x="118440" y="1828800"/>
            <a:ext cx="5562360" cy="340236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LSTM</a:t>
            </a:r>
            <a:endParaRPr b="0" lang="en-US" sz="3200" spc="-1" strike="noStrike">
              <a:solidFill>
                <a:srgbClr val="000000"/>
              </a:solidFill>
              <a:latin typeface="Arial"/>
            </a:endParaRPr>
          </a:p>
        </p:txBody>
      </p:sp>
      <p:sp>
        <p:nvSpPr>
          <p:cNvPr id="161"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62"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63" name="TextShape 4"/>
          <p:cNvSpPr txBox="1"/>
          <p:nvPr/>
        </p:nvSpPr>
        <p:spPr>
          <a:xfrm>
            <a:off x="7238880" y="6492960"/>
            <a:ext cx="1676160" cy="364680"/>
          </a:xfrm>
          <a:prstGeom prst="rect">
            <a:avLst/>
          </a:prstGeom>
          <a:noFill/>
          <a:ln>
            <a:noFill/>
          </a:ln>
        </p:spPr>
        <p:txBody>
          <a:bodyPr anchor="ctr"/>
          <a:p>
            <a:pPr algn="r">
              <a:lnSpc>
                <a:spcPct val="100000"/>
              </a:lnSpc>
            </a:pPr>
            <a:fld id="{6A1E4E04-44D9-4C46-8097-A8D8F1AE20C5}"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64" name="TextShape 5"/>
          <p:cNvSpPr txBox="1"/>
          <p:nvPr/>
        </p:nvSpPr>
        <p:spPr>
          <a:xfrm>
            <a:off x="30600" y="1845720"/>
            <a:ext cx="4277520" cy="4023000"/>
          </a:xfrm>
          <a:prstGeom prst="rect">
            <a:avLst/>
          </a:prstGeom>
          <a:noFill/>
          <a:ln>
            <a:noFill/>
          </a:ln>
        </p:spPr>
        <p:txBody>
          <a:bodyPr>
            <a:normAutofit/>
          </a:bodyPr>
          <a:p>
            <a:pPr>
              <a:lnSpc>
                <a:spcPct val="100000"/>
              </a:lnSpc>
              <a:spcBef>
                <a:spcPts val="479"/>
              </a:spcBef>
            </a:pPr>
            <a:r>
              <a:rPr b="1" lang="en-US" sz="2400" spc="-1" strike="noStrike">
                <a:solidFill>
                  <a:srgbClr val="000000"/>
                </a:solidFill>
                <a:latin typeface="Times New Roman"/>
              </a:rPr>
              <a:t>Long Short Term Memory networks (LSTM) </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pic>
        <p:nvPicPr>
          <p:cNvPr id="165" name="Hình ảnh 3" descr=""/>
          <p:cNvPicPr/>
          <p:nvPr/>
        </p:nvPicPr>
        <p:blipFill>
          <a:blip r:embed="rId1"/>
          <a:stretch/>
        </p:blipFill>
        <p:spPr>
          <a:xfrm>
            <a:off x="4114800" y="1660320"/>
            <a:ext cx="4998240" cy="390384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Shape 1"/>
          <p:cNvSpPr txBox="1"/>
          <p:nvPr/>
        </p:nvSpPr>
        <p:spPr>
          <a:xfrm>
            <a:off x="457200" y="0"/>
            <a:ext cx="8457840" cy="731520"/>
          </a:xfrm>
          <a:prstGeom prst="rect">
            <a:avLst/>
          </a:prstGeom>
          <a:noFill/>
          <a:ln>
            <a:noFill/>
          </a:ln>
        </p:spPr>
        <p:txBody>
          <a:bodyPr anchor="ctr"/>
          <a:p>
            <a:pPr>
              <a:lnSpc>
                <a:spcPct val="100000"/>
              </a:lnSpc>
            </a:pPr>
            <a:r>
              <a:rPr b="1" lang="en-US" sz="3200" spc="-1" strike="noStrike">
                <a:solidFill>
                  <a:srgbClr val="ffffff"/>
                </a:solidFill>
                <a:latin typeface="Times New Roman"/>
              </a:rPr>
              <a:t>LSTM</a:t>
            </a:r>
            <a:endParaRPr b="0" lang="en-US" sz="3200" spc="-1" strike="noStrike">
              <a:solidFill>
                <a:srgbClr val="000000"/>
              </a:solidFill>
              <a:latin typeface="Arial"/>
            </a:endParaRPr>
          </a:p>
        </p:txBody>
      </p:sp>
      <p:sp>
        <p:nvSpPr>
          <p:cNvPr id="167"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68"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69" name="TextShape 4"/>
          <p:cNvSpPr txBox="1"/>
          <p:nvPr/>
        </p:nvSpPr>
        <p:spPr>
          <a:xfrm>
            <a:off x="7238880" y="6492960"/>
            <a:ext cx="1676160" cy="364680"/>
          </a:xfrm>
          <a:prstGeom prst="rect">
            <a:avLst/>
          </a:prstGeom>
          <a:noFill/>
          <a:ln>
            <a:noFill/>
          </a:ln>
        </p:spPr>
        <p:txBody>
          <a:bodyPr anchor="ctr"/>
          <a:p>
            <a:pPr algn="r">
              <a:lnSpc>
                <a:spcPct val="100000"/>
              </a:lnSpc>
            </a:pPr>
            <a:fld id="{440D76AC-B62B-4037-9775-6CD2B7D3AF23}"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70" name="TextShape 5"/>
          <p:cNvSpPr txBox="1"/>
          <p:nvPr/>
        </p:nvSpPr>
        <p:spPr>
          <a:xfrm>
            <a:off x="335160" y="1845720"/>
            <a:ext cx="5414400" cy="4023000"/>
          </a:xfrm>
          <a:prstGeom prst="rect">
            <a:avLst/>
          </a:prstGeom>
          <a:noFill/>
          <a:ln>
            <a:noFill/>
          </a:ln>
        </p:spPr>
        <p:txBody>
          <a:bodyPr/>
          <a:p>
            <a:pPr>
              <a:lnSpc>
                <a:spcPct val="100000"/>
              </a:lnSpc>
              <a:spcBef>
                <a:spcPts val="479"/>
              </a:spcBef>
            </a:pPr>
            <a:r>
              <a:rPr b="0" lang="en-US" sz="2400" spc="-1" strike="noStrike">
                <a:solidFill>
                  <a:srgbClr val="000000"/>
                </a:solidFill>
                <a:latin typeface="Times New Roman"/>
              </a:rPr>
              <a:t>Mỗi module LSTM sẽ  có ba cổng được đặt tên là</a:t>
            </a:r>
            <a:r>
              <a:rPr b="1" lang="en-US" sz="2400" spc="-1" strike="noStrike">
                <a:solidFill>
                  <a:srgbClr val="000000"/>
                </a:solidFill>
                <a:latin typeface="Times New Roman"/>
              </a:rPr>
              <a:t>: </a:t>
            </a:r>
            <a:endParaRPr b="1" lang="en-US" sz="2400" spc="-1" strike="noStrike">
              <a:solidFill>
                <a:srgbClr val="000000"/>
              </a:solidFill>
              <a:latin typeface="Myriad Pro"/>
            </a:endParaRPr>
          </a:p>
          <a:p>
            <a:pPr>
              <a:lnSpc>
                <a:spcPct val="100000"/>
              </a:lnSpc>
              <a:spcBef>
                <a:spcPts val="479"/>
              </a:spcBef>
            </a:pPr>
            <a:r>
              <a:rPr b="1" lang="en-US" sz="2400" spc="-1" strike="noStrike">
                <a:solidFill>
                  <a:srgbClr val="000000"/>
                </a:solidFill>
                <a:latin typeface="Times New Roman"/>
              </a:rPr>
              <a:t>Input Gate </a:t>
            </a:r>
            <a:endParaRPr b="1" lang="en-US" sz="2400" spc="-1" strike="noStrike">
              <a:solidFill>
                <a:srgbClr val="000000"/>
              </a:solidFill>
              <a:latin typeface="Myriad Pro"/>
            </a:endParaRPr>
          </a:p>
          <a:p>
            <a:pPr>
              <a:lnSpc>
                <a:spcPct val="100000"/>
              </a:lnSpc>
              <a:spcBef>
                <a:spcPts val="479"/>
              </a:spcBef>
            </a:pPr>
            <a:r>
              <a:rPr b="1" lang="en-US" sz="2400" spc="-1" strike="noStrike">
                <a:solidFill>
                  <a:srgbClr val="000000"/>
                </a:solidFill>
                <a:latin typeface="Times New Roman"/>
              </a:rPr>
              <a:t>Output Gate</a:t>
            </a:r>
            <a:endParaRPr b="1" lang="en-US" sz="2400" spc="-1" strike="noStrike">
              <a:solidFill>
                <a:srgbClr val="000000"/>
              </a:solidFill>
              <a:latin typeface="Myriad Pro"/>
            </a:endParaRPr>
          </a:p>
          <a:p>
            <a:pPr>
              <a:lnSpc>
                <a:spcPct val="100000"/>
              </a:lnSpc>
              <a:spcBef>
                <a:spcPts val="479"/>
              </a:spcBef>
            </a:pPr>
            <a:r>
              <a:rPr b="1" lang="en-US" sz="2400" spc="-1" strike="noStrike">
                <a:solidFill>
                  <a:srgbClr val="000000"/>
                </a:solidFill>
                <a:latin typeface="Times New Roman"/>
              </a:rPr>
              <a:t>Forget Gate</a:t>
            </a:r>
            <a:endParaRPr b="1" lang="en-US" sz="2400" spc="-1" strike="noStrike">
              <a:solidFill>
                <a:srgbClr val="000000"/>
              </a:solidFill>
              <a:latin typeface="Myriad Pro"/>
            </a:endParaRPr>
          </a:p>
        </p:txBody>
      </p:sp>
      <p:pic>
        <p:nvPicPr>
          <p:cNvPr id="171" name="Hình ảnh 3" descr=""/>
          <p:cNvPicPr/>
          <p:nvPr/>
        </p:nvPicPr>
        <p:blipFill>
          <a:blip r:embed="rId1"/>
          <a:stretch/>
        </p:blipFill>
        <p:spPr>
          <a:xfrm>
            <a:off x="2805840" y="2364480"/>
            <a:ext cx="6042240" cy="358056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LSTM</a:t>
            </a:r>
            <a:endParaRPr b="0" lang="en-US" sz="3200" spc="-1" strike="noStrike">
              <a:solidFill>
                <a:srgbClr val="000000"/>
              </a:solidFill>
              <a:latin typeface="Arial"/>
            </a:endParaRPr>
          </a:p>
        </p:txBody>
      </p:sp>
      <p:sp>
        <p:nvSpPr>
          <p:cNvPr id="173"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74"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75" name="TextShape 4"/>
          <p:cNvSpPr txBox="1"/>
          <p:nvPr/>
        </p:nvSpPr>
        <p:spPr>
          <a:xfrm>
            <a:off x="7238880" y="6492960"/>
            <a:ext cx="1676160" cy="364680"/>
          </a:xfrm>
          <a:prstGeom prst="rect">
            <a:avLst/>
          </a:prstGeom>
          <a:noFill/>
          <a:ln>
            <a:noFill/>
          </a:ln>
        </p:spPr>
        <p:txBody>
          <a:bodyPr anchor="ctr"/>
          <a:p>
            <a:pPr algn="r">
              <a:lnSpc>
                <a:spcPct val="100000"/>
              </a:lnSpc>
            </a:pPr>
            <a:fld id="{22535395-B605-46FB-8076-261F835F01D2}"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76" name="TextShape 5"/>
          <p:cNvSpPr txBox="1"/>
          <p:nvPr/>
        </p:nvSpPr>
        <p:spPr>
          <a:xfrm>
            <a:off x="106560" y="1846080"/>
            <a:ext cx="8556120" cy="4023000"/>
          </a:xfrm>
          <a:prstGeom prst="rect">
            <a:avLst/>
          </a:prstGeom>
          <a:noFill/>
          <a:ln>
            <a:noFill/>
          </a:ln>
        </p:spPr>
        <p:txBody>
          <a:bodyPr>
            <a:normAutofit/>
          </a:bodyPr>
          <a:p>
            <a:pPr>
              <a:lnSpc>
                <a:spcPct val="100000"/>
              </a:lnSpc>
              <a:spcBef>
                <a:spcPts val="479"/>
              </a:spcBef>
            </a:pPr>
            <a:r>
              <a:rPr b="1" lang="en-US" sz="2400" spc="-1" strike="noStrike">
                <a:solidFill>
                  <a:srgbClr val="000000"/>
                </a:solidFill>
                <a:latin typeface="Times New Roman"/>
              </a:rPr>
              <a:t>Forget Gate</a:t>
            </a:r>
            <a:endParaRPr b="1" lang="en-US" sz="2400" spc="-1" strike="noStrike">
              <a:solidFill>
                <a:srgbClr val="000000"/>
              </a:solidFill>
              <a:latin typeface="Myriad Pro"/>
            </a:endParaRPr>
          </a:p>
        </p:txBody>
      </p:sp>
      <p:pic>
        <p:nvPicPr>
          <p:cNvPr id="177" name="Hình ảnh 3" descr=""/>
          <p:cNvPicPr/>
          <p:nvPr/>
        </p:nvPicPr>
        <p:blipFill>
          <a:blip r:embed="rId1"/>
          <a:stretch/>
        </p:blipFill>
        <p:spPr>
          <a:xfrm>
            <a:off x="753120" y="3148200"/>
            <a:ext cx="7683840" cy="263808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457200" y="0"/>
            <a:ext cx="8457840" cy="731520"/>
          </a:xfrm>
          <a:prstGeom prst="rect">
            <a:avLst/>
          </a:prstGeom>
          <a:noFill/>
          <a:ln>
            <a:noFill/>
          </a:ln>
        </p:spPr>
        <p:txBody>
          <a:bodyPr anchor="ctr"/>
          <a:p>
            <a:pPr>
              <a:lnSpc>
                <a:spcPct val="100000"/>
              </a:lnSpc>
            </a:pPr>
            <a:r>
              <a:rPr b="1" lang="en-US" sz="3200" spc="-1" strike="noStrike">
                <a:solidFill>
                  <a:srgbClr val="ffffff"/>
                </a:solidFill>
                <a:latin typeface="Times New Roman"/>
              </a:rPr>
              <a:t>LSTM </a:t>
            </a:r>
            <a:endParaRPr b="0" lang="en-US" sz="3200" spc="-1" strike="noStrike">
              <a:solidFill>
                <a:srgbClr val="000000"/>
              </a:solidFill>
              <a:latin typeface="Arial"/>
            </a:endParaRPr>
          </a:p>
        </p:txBody>
      </p:sp>
      <p:sp>
        <p:nvSpPr>
          <p:cNvPr id="179"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80"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81" name="TextShape 4"/>
          <p:cNvSpPr txBox="1"/>
          <p:nvPr/>
        </p:nvSpPr>
        <p:spPr>
          <a:xfrm>
            <a:off x="7238880" y="6492960"/>
            <a:ext cx="1676160" cy="364680"/>
          </a:xfrm>
          <a:prstGeom prst="rect">
            <a:avLst/>
          </a:prstGeom>
          <a:noFill/>
          <a:ln>
            <a:noFill/>
          </a:ln>
        </p:spPr>
        <p:txBody>
          <a:bodyPr anchor="ctr"/>
          <a:p>
            <a:pPr algn="r">
              <a:lnSpc>
                <a:spcPct val="100000"/>
              </a:lnSpc>
            </a:pPr>
            <a:fld id="{EF88B535-B675-43AF-97A0-C366CB0321D2}"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82" name="TextShape 5"/>
          <p:cNvSpPr txBox="1"/>
          <p:nvPr/>
        </p:nvSpPr>
        <p:spPr>
          <a:xfrm>
            <a:off x="106560" y="1846080"/>
            <a:ext cx="8808480" cy="4023000"/>
          </a:xfrm>
          <a:prstGeom prst="rect">
            <a:avLst/>
          </a:prstGeom>
          <a:noFill/>
          <a:ln>
            <a:noFill/>
          </a:ln>
        </p:spPr>
        <p:txBody>
          <a:bodyPr/>
          <a:p>
            <a:pPr>
              <a:lnSpc>
                <a:spcPct val="100000"/>
              </a:lnSpc>
              <a:spcBef>
                <a:spcPts val="479"/>
              </a:spcBef>
            </a:pPr>
            <a:r>
              <a:rPr b="1" lang="en-US" sz="2400" spc="-1" strike="noStrike">
                <a:solidFill>
                  <a:srgbClr val="000000"/>
                </a:solidFill>
                <a:latin typeface="Times New Roman"/>
              </a:rPr>
              <a:t>Update Gate/input gate </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pic>
        <p:nvPicPr>
          <p:cNvPr id="183" name="Hình ảnh 3" descr=""/>
          <p:cNvPicPr/>
          <p:nvPr/>
        </p:nvPicPr>
        <p:blipFill>
          <a:blip r:embed="rId1"/>
          <a:stretch/>
        </p:blipFill>
        <p:spPr>
          <a:xfrm>
            <a:off x="910800" y="2892600"/>
            <a:ext cx="7816680" cy="230400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LSTM</a:t>
            </a:r>
            <a:endParaRPr b="0" lang="en-US" sz="3200" spc="-1" strike="noStrike">
              <a:solidFill>
                <a:srgbClr val="000000"/>
              </a:solidFill>
              <a:latin typeface="Arial"/>
            </a:endParaRPr>
          </a:p>
        </p:txBody>
      </p:sp>
      <p:sp>
        <p:nvSpPr>
          <p:cNvPr id="185"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86"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87" name="TextShape 4"/>
          <p:cNvSpPr txBox="1"/>
          <p:nvPr/>
        </p:nvSpPr>
        <p:spPr>
          <a:xfrm>
            <a:off x="7238880" y="6492960"/>
            <a:ext cx="1676160" cy="364680"/>
          </a:xfrm>
          <a:prstGeom prst="rect">
            <a:avLst/>
          </a:prstGeom>
          <a:noFill/>
          <a:ln>
            <a:noFill/>
          </a:ln>
        </p:spPr>
        <p:txBody>
          <a:bodyPr anchor="ctr"/>
          <a:p>
            <a:pPr algn="r">
              <a:lnSpc>
                <a:spcPct val="100000"/>
              </a:lnSpc>
            </a:pPr>
            <a:fld id="{BF58683C-4FB3-48AC-B68E-9DC6F47346FE}"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88" name="TextShape 5"/>
          <p:cNvSpPr txBox="1"/>
          <p:nvPr/>
        </p:nvSpPr>
        <p:spPr>
          <a:xfrm>
            <a:off x="487800" y="1093320"/>
            <a:ext cx="7910640" cy="4013640"/>
          </a:xfrm>
          <a:prstGeom prst="rect">
            <a:avLst/>
          </a:prstGeom>
          <a:noFill/>
          <a:ln>
            <a:noFill/>
          </a:ln>
        </p:spPr>
        <p:txBody>
          <a:bodyPr/>
          <a:p>
            <a:pPr>
              <a:lnSpc>
                <a:spcPct val="100000"/>
              </a:lnSpc>
              <a:spcBef>
                <a:spcPts val="479"/>
              </a:spcBef>
            </a:pPr>
            <a:r>
              <a:rPr b="1" lang="en-US" sz="2400" spc="-1" strike="noStrike">
                <a:solidFill>
                  <a:srgbClr val="000000"/>
                </a:solidFill>
                <a:latin typeface="Times New Roman"/>
              </a:rPr>
              <a:t>Output Gate</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pic>
        <p:nvPicPr>
          <p:cNvPr id="189" name="Hình ảnh 3" descr=""/>
          <p:cNvPicPr/>
          <p:nvPr/>
        </p:nvPicPr>
        <p:blipFill>
          <a:blip r:embed="rId1"/>
          <a:stretch/>
        </p:blipFill>
        <p:spPr>
          <a:xfrm>
            <a:off x="578880" y="2706840"/>
            <a:ext cx="7832160" cy="229356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III.Kiến trúc chương trình</a:t>
            </a:r>
            <a:endParaRPr b="0" lang="en-US" sz="3200" spc="-1" strike="noStrike">
              <a:solidFill>
                <a:srgbClr val="000000"/>
              </a:solidFill>
              <a:latin typeface="Arial"/>
            </a:endParaRPr>
          </a:p>
        </p:txBody>
      </p:sp>
      <p:sp>
        <p:nvSpPr>
          <p:cNvPr id="191"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92"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93" name="TextShape 4"/>
          <p:cNvSpPr txBox="1"/>
          <p:nvPr/>
        </p:nvSpPr>
        <p:spPr>
          <a:xfrm>
            <a:off x="7238880" y="6492960"/>
            <a:ext cx="1676160" cy="364680"/>
          </a:xfrm>
          <a:prstGeom prst="rect">
            <a:avLst/>
          </a:prstGeom>
          <a:noFill/>
          <a:ln>
            <a:noFill/>
          </a:ln>
        </p:spPr>
        <p:txBody>
          <a:bodyPr anchor="ctr"/>
          <a:p>
            <a:pPr algn="r">
              <a:lnSpc>
                <a:spcPct val="100000"/>
              </a:lnSpc>
            </a:pPr>
            <a:fld id="{A8DEA43A-3D17-4F29-8D1F-72B6ED43A6A4}"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94" name="TextShape 5"/>
          <p:cNvSpPr txBox="1"/>
          <p:nvPr/>
        </p:nvSpPr>
        <p:spPr>
          <a:xfrm>
            <a:off x="533520" y="1600200"/>
            <a:ext cx="8152920" cy="3588120"/>
          </a:xfrm>
          <a:prstGeom prst="rect">
            <a:avLst/>
          </a:prstGeom>
          <a:noFill/>
          <a:ln>
            <a:noFill/>
          </a:ln>
        </p:spPr>
        <p:txBody>
          <a:bodyPr>
            <a:normAutofit/>
          </a:bodyPr>
          <a:p>
            <a:pPr marL="457200" indent="-456840">
              <a:lnSpc>
                <a:spcPct val="100000"/>
              </a:lnSpc>
              <a:spcBef>
                <a:spcPts val="479"/>
              </a:spcBef>
              <a:buClr>
                <a:srgbClr val="3366ff"/>
              </a:buClr>
              <a:buFont typeface="Arial"/>
              <a:buAutoNum type="arabicPeriod"/>
            </a:pPr>
            <a:r>
              <a:rPr b="0" lang="en-US" sz="2400" spc="-1" strike="noStrike">
                <a:solidFill>
                  <a:srgbClr val="000000"/>
                </a:solidFill>
                <a:latin typeface="Times New Roman"/>
              </a:rPr>
              <a:t>Mô tả dữ liệu</a:t>
            </a:r>
            <a:endParaRPr b="1" lang="en-US" sz="2400" spc="-1" strike="noStrike">
              <a:solidFill>
                <a:srgbClr val="000000"/>
              </a:solidFill>
              <a:latin typeface="Myriad Pro"/>
            </a:endParaRPr>
          </a:p>
          <a:p>
            <a:pPr marL="457200" indent="-456840">
              <a:lnSpc>
                <a:spcPct val="100000"/>
              </a:lnSpc>
              <a:spcBef>
                <a:spcPts val="479"/>
              </a:spcBef>
              <a:buClr>
                <a:srgbClr val="3366ff"/>
              </a:buClr>
              <a:buFont typeface="Arial"/>
              <a:buAutoNum type="arabicPeriod"/>
            </a:pPr>
            <a:r>
              <a:rPr b="0" lang="en-US" sz="2400" spc="-1" strike="noStrike">
                <a:solidFill>
                  <a:srgbClr val="000000"/>
                </a:solidFill>
                <a:latin typeface="Times New Roman"/>
              </a:rPr>
              <a:t>Các bước thực hiện</a:t>
            </a:r>
            <a:endParaRPr b="1" lang="en-US" sz="2400" spc="-1" strike="noStrike">
              <a:solidFill>
                <a:srgbClr val="000000"/>
              </a:solidFill>
              <a:latin typeface="Myriad Pro"/>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Mô tả dữ liệu</a:t>
            </a:r>
            <a:endParaRPr b="0" lang="en-US" sz="3200" spc="-1" strike="noStrike">
              <a:solidFill>
                <a:srgbClr val="000000"/>
              </a:solidFill>
              <a:latin typeface="Arial"/>
            </a:endParaRPr>
          </a:p>
        </p:txBody>
      </p:sp>
      <p:sp>
        <p:nvSpPr>
          <p:cNvPr id="196"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97"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98" name="TextShape 4"/>
          <p:cNvSpPr txBox="1"/>
          <p:nvPr/>
        </p:nvSpPr>
        <p:spPr>
          <a:xfrm>
            <a:off x="7238880" y="6492960"/>
            <a:ext cx="1676160" cy="364680"/>
          </a:xfrm>
          <a:prstGeom prst="rect">
            <a:avLst/>
          </a:prstGeom>
          <a:noFill/>
          <a:ln>
            <a:noFill/>
          </a:ln>
        </p:spPr>
        <p:txBody>
          <a:bodyPr anchor="ctr"/>
          <a:p>
            <a:pPr algn="r">
              <a:lnSpc>
                <a:spcPct val="100000"/>
              </a:lnSpc>
            </a:pPr>
            <a:fld id="{650A32AE-656E-42B3-B723-6A50142FE242}"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99" name="TextShape 5"/>
          <p:cNvSpPr txBox="1"/>
          <p:nvPr/>
        </p:nvSpPr>
        <p:spPr>
          <a:xfrm>
            <a:off x="106560" y="1846080"/>
            <a:ext cx="8949240" cy="4023000"/>
          </a:xfrm>
          <a:prstGeom prst="rect">
            <a:avLst/>
          </a:prstGeom>
          <a:noFill/>
          <a:ln>
            <a:noFill/>
          </a:ln>
        </p:spPr>
        <p:txBody>
          <a:bodyPr>
            <a:normAutofit/>
          </a:bodyPr>
          <a:p>
            <a:pPr marL="343080" indent="-342720">
              <a:lnSpc>
                <a:spcPct val="100000"/>
              </a:lnSpc>
              <a:spcBef>
                <a:spcPts val="479"/>
              </a:spcBef>
              <a:buClr>
                <a:srgbClr val="3366ff"/>
              </a:buClr>
              <a:buFont typeface="Courier New"/>
              <a:buChar char="o"/>
            </a:pPr>
            <a:r>
              <a:rPr b="0" lang="en-US" sz="2400" spc="-1" strike="noStrike">
                <a:solidFill>
                  <a:srgbClr val="000000"/>
                </a:solidFill>
                <a:latin typeface="Times New Roman"/>
              </a:rPr>
              <a:t>Dữ liệu gồm hơn 80000 bài báo được chia thành 10 topic gồm:</a:t>
            </a:r>
            <a:endParaRPr b="1" lang="en-US" sz="2400" spc="-1" strike="noStrike">
              <a:solidFill>
                <a:srgbClr val="000000"/>
              </a:solidFill>
              <a:latin typeface="Myriad Pro"/>
            </a:endParaRPr>
          </a:p>
          <a:p>
            <a:pPr marL="201240">
              <a:lnSpc>
                <a:spcPct val="100000"/>
              </a:lnSpc>
              <a:spcBef>
                <a:spcPts val="400"/>
              </a:spcBef>
            </a:pPr>
            <a:r>
              <a:rPr b="0" lang="en-US" sz="2000" spc="-1" strike="noStrike">
                <a:solidFill>
                  <a:srgbClr val="000000"/>
                </a:solidFill>
                <a:latin typeface="Times New Roman"/>
              </a:rPr>
              <a:t>Đời sống</a:t>
            </a:r>
            <a:r>
              <a:rPr b="0" lang="en-US" sz="2000" spc="-1" strike="noStrike">
                <a:solidFill>
                  <a:srgbClr val="000000"/>
                </a:solidFill>
                <a:latin typeface="Times New Roman"/>
              </a:rPr>
              <a:t>	</a:t>
            </a:r>
            <a:r>
              <a:rPr b="0" lang="en-US" sz="2000" spc="-1" strike="noStrike">
                <a:solidFill>
                  <a:srgbClr val="000000"/>
                </a:solidFill>
                <a:latin typeface="Times New Roman"/>
              </a:rPr>
              <a:t>Thế giới </a:t>
            </a:r>
            <a:endParaRPr b="1" lang="en-US" sz="2000" spc="-1" strike="noStrike">
              <a:solidFill>
                <a:srgbClr val="000000"/>
              </a:solidFill>
              <a:latin typeface="Myriad Pro"/>
            </a:endParaRPr>
          </a:p>
          <a:p>
            <a:pPr marL="201240">
              <a:lnSpc>
                <a:spcPct val="100000"/>
              </a:lnSpc>
              <a:spcBef>
                <a:spcPts val="400"/>
              </a:spcBef>
            </a:pPr>
            <a:r>
              <a:rPr b="0" lang="en-US" sz="2000" spc="-1" strike="noStrike">
                <a:solidFill>
                  <a:srgbClr val="000000"/>
                </a:solidFill>
                <a:latin typeface="Times New Roman"/>
              </a:rPr>
              <a:t>Khoa học</a:t>
            </a:r>
            <a:r>
              <a:rPr b="0" lang="en-US" sz="2000" spc="-1" strike="noStrike">
                <a:solidFill>
                  <a:srgbClr val="000000"/>
                </a:solidFill>
                <a:latin typeface="Times New Roman"/>
              </a:rPr>
              <a:t>	</a:t>
            </a:r>
            <a:r>
              <a:rPr b="0" lang="en-US" sz="2000" spc="-1" strike="noStrike">
                <a:solidFill>
                  <a:srgbClr val="000000"/>
                </a:solidFill>
                <a:latin typeface="Times New Roman"/>
              </a:rPr>
              <a:t>Thế thao</a:t>
            </a:r>
            <a:endParaRPr b="1" lang="en-US" sz="2000" spc="-1" strike="noStrike">
              <a:solidFill>
                <a:srgbClr val="000000"/>
              </a:solidFill>
              <a:latin typeface="Myriad Pro"/>
            </a:endParaRPr>
          </a:p>
          <a:p>
            <a:pPr marL="201240">
              <a:lnSpc>
                <a:spcPct val="100000"/>
              </a:lnSpc>
              <a:spcBef>
                <a:spcPts val="400"/>
              </a:spcBef>
            </a:pPr>
            <a:r>
              <a:rPr b="0" lang="en-US" sz="2000" spc="-1" strike="noStrike">
                <a:solidFill>
                  <a:srgbClr val="000000"/>
                </a:solidFill>
                <a:latin typeface="Times New Roman"/>
              </a:rPr>
              <a:t>Kinh doanh</a:t>
            </a:r>
            <a:r>
              <a:rPr b="0" lang="en-US" sz="2000" spc="-1" strike="noStrike">
                <a:solidFill>
                  <a:srgbClr val="000000"/>
                </a:solidFill>
                <a:latin typeface="Times New Roman"/>
              </a:rPr>
              <a:t>	</a:t>
            </a:r>
            <a:r>
              <a:rPr b="0" lang="en-US" sz="2000" spc="-1" strike="noStrike">
                <a:solidFill>
                  <a:srgbClr val="000000"/>
                </a:solidFill>
                <a:latin typeface="Times New Roman"/>
              </a:rPr>
              <a:t>Văn hóa</a:t>
            </a:r>
            <a:endParaRPr b="1" lang="en-US" sz="2000" spc="-1" strike="noStrike">
              <a:solidFill>
                <a:srgbClr val="000000"/>
              </a:solidFill>
              <a:latin typeface="Myriad Pro"/>
            </a:endParaRPr>
          </a:p>
          <a:p>
            <a:pPr marL="201240">
              <a:lnSpc>
                <a:spcPct val="100000"/>
              </a:lnSpc>
              <a:spcBef>
                <a:spcPts val="400"/>
              </a:spcBef>
            </a:pPr>
            <a:r>
              <a:rPr b="0" lang="en-US" sz="2000" spc="-1" strike="noStrike">
                <a:solidFill>
                  <a:srgbClr val="000000"/>
                </a:solidFill>
                <a:latin typeface="Times New Roman"/>
              </a:rPr>
              <a:t>Pháp luật</a:t>
            </a:r>
            <a:r>
              <a:rPr b="0" lang="en-US" sz="2000" spc="-1" strike="noStrike">
                <a:solidFill>
                  <a:srgbClr val="000000"/>
                </a:solidFill>
                <a:latin typeface="Times New Roman"/>
              </a:rPr>
              <a:t>	</a:t>
            </a:r>
            <a:r>
              <a:rPr b="0" lang="en-US" sz="2000" spc="-1" strike="noStrike">
                <a:solidFill>
                  <a:srgbClr val="000000"/>
                </a:solidFill>
                <a:latin typeface="Times New Roman"/>
              </a:rPr>
              <a:t>Sức khỏe</a:t>
            </a:r>
            <a:endParaRPr b="1" lang="en-US" sz="2000" spc="-1" strike="noStrike">
              <a:solidFill>
                <a:srgbClr val="000000"/>
              </a:solidFill>
              <a:latin typeface="Myriad Pro"/>
            </a:endParaRPr>
          </a:p>
          <a:p>
            <a:pPr marL="201240">
              <a:lnSpc>
                <a:spcPct val="100000"/>
              </a:lnSpc>
              <a:spcBef>
                <a:spcPts val="400"/>
              </a:spcBef>
            </a:pPr>
            <a:r>
              <a:rPr b="0" lang="en-US" sz="2000" spc="-1" strike="noStrike">
                <a:solidFill>
                  <a:srgbClr val="000000"/>
                </a:solidFill>
                <a:latin typeface="Times New Roman"/>
              </a:rPr>
              <a:t>Vi tính </a:t>
            </a:r>
            <a:r>
              <a:rPr b="0" lang="en-US" sz="2000" spc="-1" strike="noStrike">
                <a:solidFill>
                  <a:srgbClr val="000000"/>
                </a:solidFill>
                <a:latin typeface="Times New Roman"/>
              </a:rPr>
              <a:t>	</a:t>
            </a:r>
            <a:r>
              <a:rPr b="0" lang="en-US" sz="2000" spc="-1" strike="noStrike">
                <a:solidFill>
                  <a:srgbClr val="000000"/>
                </a:solidFill>
                <a:latin typeface="Times New Roman"/>
              </a:rPr>
              <a:t>	</a:t>
            </a:r>
            <a:r>
              <a:rPr b="0" lang="en-US" sz="2000" spc="-1" strike="noStrike">
                <a:solidFill>
                  <a:srgbClr val="000000"/>
                </a:solidFill>
                <a:latin typeface="Times New Roman"/>
              </a:rPr>
              <a:t>Chính trị xã hội</a:t>
            </a:r>
            <a:endParaRPr b="1" lang="en-US" sz="2000" spc="-1" strike="noStrike">
              <a:solidFill>
                <a:srgbClr val="000000"/>
              </a:solidFill>
              <a:latin typeface="Myriad Pro"/>
            </a:endParaRPr>
          </a:p>
          <a:p>
            <a:pPr marL="343080" indent="-342720">
              <a:lnSpc>
                <a:spcPct val="100000"/>
              </a:lnSpc>
              <a:spcBef>
                <a:spcPts val="479"/>
              </a:spcBef>
              <a:buClr>
                <a:srgbClr val="3366ff"/>
              </a:buClr>
              <a:buFont typeface="Courier New"/>
              <a:buChar char="o"/>
            </a:pPr>
            <a:r>
              <a:rPr b="0" lang="en-US" sz="2400" spc="-1" strike="noStrike">
                <a:solidFill>
                  <a:srgbClr val="000000"/>
                </a:solidFill>
                <a:latin typeface="Times New Roman"/>
              </a:rPr>
              <a:t>Các bài báo thuộc cùng topic được lưu trong cùng folder. </a:t>
            </a:r>
            <a:endParaRPr b="1" lang="en-US" sz="2400" spc="-1" strike="noStrike">
              <a:solidFill>
                <a:srgbClr val="000000"/>
              </a:solidFill>
              <a:latin typeface="Myriad Pro"/>
            </a:endParaRPr>
          </a:p>
          <a:p>
            <a:pPr marL="343080" indent="-342720">
              <a:lnSpc>
                <a:spcPct val="100000"/>
              </a:lnSpc>
              <a:spcBef>
                <a:spcPts val="479"/>
              </a:spcBef>
              <a:buClr>
                <a:srgbClr val="3366ff"/>
              </a:buClr>
              <a:buFont typeface="Courier New"/>
              <a:buChar char="o"/>
            </a:pPr>
            <a:r>
              <a:rPr b="0" lang="en-US" sz="2400" spc="-1" strike="noStrike">
                <a:solidFill>
                  <a:srgbClr val="000000"/>
                </a:solidFill>
                <a:latin typeface="Times New Roman"/>
              </a:rPr>
              <a:t>Tập train gồm hơn 50000 bài báo, tập test gồm hơn 30000 bài báo </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a:p>
            <a:endParaRPr b="1" lang="en-US" sz="2400" spc="-1" strike="noStrike">
              <a:solidFill>
                <a:srgbClr val="000000"/>
              </a:solidFill>
              <a:latin typeface="Myriad Pro"/>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Các bước thực hiện</a:t>
            </a:r>
            <a:endParaRPr b="0" lang="en-US" sz="3200" spc="-1" strike="noStrike">
              <a:solidFill>
                <a:srgbClr val="000000"/>
              </a:solidFill>
              <a:latin typeface="Arial"/>
            </a:endParaRPr>
          </a:p>
        </p:txBody>
      </p:sp>
      <p:sp>
        <p:nvSpPr>
          <p:cNvPr id="201"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02"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03" name="TextShape 4"/>
          <p:cNvSpPr txBox="1"/>
          <p:nvPr/>
        </p:nvSpPr>
        <p:spPr>
          <a:xfrm>
            <a:off x="7238880" y="6492960"/>
            <a:ext cx="1676160" cy="364680"/>
          </a:xfrm>
          <a:prstGeom prst="rect">
            <a:avLst/>
          </a:prstGeom>
          <a:noFill/>
          <a:ln>
            <a:noFill/>
          </a:ln>
        </p:spPr>
        <p:txBody>
          <a:bodyPr anchor="ctr"/>
          <a:p>
            <a:pPr algn="r">
              <a:lnSpc>
                <a:spcPct val="100000"/>
              </a:lnSpc>
            </a:pPr>
            <a:fld id="{57373F14-93B8-4FE0-BADC-8C96B81CCE22}"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204" name="TextShape 5"/>
          <p:cNvSpPr txBox="1"/>
          <p:nvPr/>
        </p:nvSpPr>
        <p:spPr>
          <a:xfrm>
            <a:off x="411480" y="1737360"/>
            <a:ext cx="4898160" cy="4023000"/>
          </a:xfrm>
          <a:prstGeom prst="rect">
            <a:avLst/>
          </a:prstGeom>
          <a:noFill/>
          <a:ln>
            <a:noFill/>
          </a:ln>
        </p:spPr>
        <p:txBody>
          <a:bodyPr>
            <a:normAutofit/>
          </a:bodyPr>
          <a:p>
            <a:pPr>
              <a:lnSpc>
                <a:spcPct val="100000"/>
              </a:lnSpc>
              <a:spcBef>
                <a:spcPts val="400"/>
              </a:spcBef>
            </a:pPr>
            <a:r>
              <a:rPr b="0" lang="en-US" sz="2000" spc="-1" strike="noStrike">
                <a:solidFill>
                  <a:srgbClr val="000000"/>
                </a:solidFill>
                <a:latin typeface="Times New Roman"/>
              </a:rPr>
              <a:t>Đọc dữ liệu, chia dữ liệu thành 3 phần là train, validate, test. Gồm data và label</a:t>
            </a:r>
            <a:endParaRPr b="1" lang="en-US" sz="2000" spc="-1" strike="noStrike">
              <a:solidFill>
                <a:srgbClr val="000000"/>
              </a:solidFill>
              <a:latin typeface="Myriad Pro"/>
            </a:endParaRPr>
          </a:p>
          <a:p>
            <a:pPr>
              <a:lnSpc>
                <a:spcPct val="100000"/>
              </a:lnSpc>
              <a:spcBef>
                <a:spcPts val="400"/>
              </a:spcBef>
            </a:pPr>
            <a:r>
              <a:rPr b="1" lang="en-US" sz="2000" spc="-1" strike="noStrike">
                <a:solidFill>
                  <a:srgbClr val="000000"/>
                </a:solidFill>
                <a:latin typeface="Times New Roman"/>
              </a:rPr>
              <a:t>Tiền xử lý</a:t>
            </a:r>
            <a:endParaRPr b="1" lang="en-US" sz="2000" spc="-1" strike="noStrike">
              <a:solidFill>
                <a:srgbClr val="000000"/>
              </a:solidFill>
              <a:latin typeface="Myriad Pro"/>
            </a:endParaRPr>
          </a:p>
          <a:p>
            <a:pPr marL="457200">
              <a:lnSpc>
                <a:spcPct val="100000"/>
              </a:lnSpc>
              <a:spcBef>
                <a:spcPts val="400"/>
              </a:spcBef>
            </a:pPr>
            <a:r>
              <a:rPr b="0" lang="en-US" sz="2000" spc="-1" strike="noStrike">
                <a:solidFill>
                  <a:srgbClr val="000000"/>
                </a:solidFill>
                <a:latin typeface="Times New Roman"/>
              </a:rPr>
              <a:t>Tách từ</a:t>
            </a:r>
            <a:endParaRPr b="1" lang="en-US" sz="2000" spc="-1" strike="noStrike">
              <a:solidFill>
                <a:srgbClr val="000000"/>
              </a:solidFill>
              <a:latin typeface="Myriad Pro"/>
            </a:endParaRPr>
          </a:p>
          <a:p>
            <a:pPr marL="457200">
              <a:lnSpc>
                <a:spcPct val="100000"/>
              </a:lnSpc>
              <a:spcBef>
                <a:spcPts val="400"/>
              </a:spcBef>
            </a:pPr>
            <a:r>
              <a:rPr b="0" lang="en-US" sz="2000" spc="-1" strike="noStrike">
                <a:solidFill>
                  <a:srgbClr val="000000"/>
                </a:solidFill>
                <a:latin typeface="Times New Roman"/>
              </a:rPr>
              <a:t>Loại bỏ stopword + các ký tự đặc biệt</a:t>
            </a:r>
            <a:endParaRPr b="1" lang="en-US" sz="2000" spc="-1" strike="noStrike">
              <a:solidFill>
                <a:srgbClr val="000000"/>
              </a:solidFill>
              <a:latin typeface="Myriad Pro"/>
            </a:endParaRPr>
          </a:p>
          <a:p>
            <a:pPr marL="457200">
              <a:lnSpc>
                <a:spcPct val="100000"/>
              </a:lnSpc>
              <a:spcBef>
                <a:spcPts val="400"/>
              </a:spcBef>
            </a:pPr>
            <a:r>
              <a:rPr b="0" lang="en-US" sz="2000" spc="-1" strike="noStrike">
                <a:solidFill>
                  <a:srgbClr val="000000"/>
                </a:solidFill>
                <a:latin typeface="Times New Roman"/>
              </a:rPr>
              <a:t>Xây dựng thư viện từ</a:t>
            </a:r>
            <a:endParaRPr b="1" lang="en-US" sz="2000" spc="-1" strike="noStrike">
              <a:solidFill>
                <a:srgbClr val="000000"/>
              </a:solidFill>
              <a:latin typeface="Myriad Pro"/>
            </a:endParaRPr>
          </a:p>
          <a:p>
            <a:pPr marL="457200">
              <a:lnSpc>
                <a:spcPct val="100000"/>
              </a:lnSpc>
              <a:spcBef>
                <a:spcPts val="400"/>
              </a:spcBef>
            </a:pPr>
            <a:r>
              <a:rPr b="0" lang="en-US" sz="2000" spc="-1" strike="noStrike">
                <a:solidFill>
                  <a:srgbClr val="000000"/>
                </a:solidFill>
                <a:latin typeface="Times New Roman"/>
              </a:rPr>
              <a:t>TF-IDF</a:t>
            </a:r>
            <a:endParaRPr b="1" lang="en-US" sz="2000" spc="-1" strike="noStrike">
              <a:solidFill>
                <a:srgbClr val="000000"/>
              </a:solidFill>
              <a:latin typeface="Myriad Pro"/>
            </a:endParaRPr>
          </a:p>
          <a:p>
            <a:pPr marL="457200">
              <a:lnSpc>
                <a:spcPct val="100000"/>
              </a:lnSpc>
              <a:spcBef>
                <a:spcPts val="400"/>
              </a:spcBef>
            </a:pPr>
            <a:r>
              <a:rPr b="0" lang="en-US" sz="2000" spc="-1" strike="noStrike">
                <a:solidFill>
                  <a:srgbClr val="000000"/>
                </a:solidFill>
                <a:latin typeface="Times New Roman"/>
              </a:rPr>
              <a:t>One hot code cho label</a:t>
            </a:r>
            <a:endParaRPr b="1" lang="en-US" sz="2000" spc="-1" strike="noStrike">
              <a:solidFill>
                <a:srgbClr val="000000"/>
              </a:solidFill>
              <a:latin typeface="Myriad Pro"/>
            </a:endParaRPr>
          </a:p>
          <a:p>
            <a:pPr>
              <a:lnSpc>
                <a:spcPct val="100000"/>
              </a:lnSpc>
              <a:spcBef>
                <a:spcPts val="400"/>
              </a:spcBef>
            </a:pPr>
            <a:r>
              <a:rPr b="1" lang="en-US" sz="2000" spc="-1" strike="noStrike">
                <a:solidFill>
                  <a:srgbClr val="000000"/>
                </a:solidFill>
                <a:latin typeface="Times New Roman"/>
              </a:rPr>
              <a:t>Train:  </a:t>
            </a:r>
            <a:endParaRPr b="1" lang="en-US" sz="2000" spc="-1" strike="noStrike">
              <a:solidFill>
                <a:srgbClr val="000000"/>
              </a:solidFill>
              <a:latin typeface="Myriad Pro"/>
            </a:endParaRPr>
          </a:p>
          <a:p>
            <a:pPr marL="457200">
              <a:lnSpc>
                <a:spcPct val="100000"/>
              </a:lnSpc>
              <a:spcBef>
                <a:spcPts val="400"/>
              </a:spcBef>
            </a:pPr>
            <a:r>
              <a:rPr b="0" lang="en-US" sz="2000" spc="-1" strike="noStrike">
                <a:solidFill>
                  <a:srgbClr val="000000"/>
                </a:solidFill>
                <a:latin typeface="Times New Roman"/>
              </a:rPr>
              <a:t>Xây dựng mô hình LSTM</a:t>
            </a:r>
            <a:endParaRPr b="1" lang="en-US" sz="2000" spc="-1" strike="noStrike">
              <a:solidFill>
                <a:srgbClr val="000000"/>
              </a:solidFill>
              <a:latin typeface="Myriad Pro"/>
            </a:endParaRPr>
          </a:p>
          <a:p>
            <a:pPr marL="457200">
              <a:lnSpc>
                <a:spcPct val="100000"/>
              </a:lnSpc>
              <a:spcBef>
                <a:spcPts val="400"/>
              </a:spcBef>
            </a:pPr>
            <a:r>
              <a:rPr b="0" lang="en-US" sz="2000" spc="-1" strike="noStrike">
                <a:solidFill>
                  <a:srgbClr val="000000"/>
                </a:solidFill>
                <a:latin typeface="Times New Roman"/>
              </a:rPr>
              <a:t>Hiệu chỉnh cấu trúc mạng và tham số</a:t>
            </a:r>
            <a:endParaRPr b="1" lang="en-US" sz="2000" spc="-1" strike="noStrike">
              <a:solidFill>
                <a:srgbClr val="000000"/>
              </a:solidFill>
              <a:latin typeface="Myriad Pro"/>
            </a:endParaRPr>
          </a:p>
          <a:p>
            <a:pPr>
              <a:lnSpc>
                <a:spcPct val="100000"/>
              </a:lnSpc>
              <a:spcBef>
                <a:spcPts val="400"/>
              </a:spcBef>
            </a:pPr>
            <a:endParaRPr b="1" lang="en-US" sz="2000" spc="-1" strike="noStrike">
              <a:solidFill>
                <a:srgbClr val="000000"/>
              </a:solidFill>
              <a:latin typeface="Myriad Pro"/>
            </a:endParaRPr>
          </a:p>
        </p:txBody>
      </p:sp>
      <p:pic>
        <p:nvPicPr>
          <p:cNvPr id="205" name="Chỗ dành sẵn cho Nội dung 3" descr=""/>
          <p:cNvPicPr/>
          <p:nvPr/>
        </p:nvPicPr>
        <p:blipFill>
          <a:blip r:embed="rId1"/>
          <a:srcRect l="0" t="0" r="0" b="1418"/>
          <a:stretch/>
        </p:blipFill>
        <p:spPr>
          <a:xfrm>
            <a:off x="5363280" y="1738440"/>
            <a:ext cx="3494520" cy="394596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96" name="TextShape 2"/>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97" name="TextShape 3"/>
          <p:cNvSpPr txBox="1"/>
          <p:nvPr/>
        </p:nvSpPr>
        <p:spPr>
          <a:xfrm>
            <a:off x="7238880" y="6492960"/>
            <a:ext cx="1676160" cy="364680"/>
          </a:xfrm>
          <a:prstGeom prst="rect">
            <a:avLst/>
          </a:prstGeom>
          <a:noFill/>
          <a:ln>
            <a:noFill/>
          </a:ln>
        </p:spPr>
        <p:txBody>
          <a:bodyPr anchor="ctr"/>
          <a:p>
            <a:pPr algn="r">
              <a:lnSpc>
                <a:spcPct val="100000"/>
              </a:lnSpc>
            </a:pPr>
            <a:fld id="{21D12D86-F1EE-49E5-A6B9-3D23642C030D}"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98" name="TextShape 4"/>
          <p:cNvSpPr txBox="1"/>
          <p:nvPr/>
        </p:nvSpPr>
        <p:spPr>
          <a:xfrm>
            <a:off x="457200" y="0"/>
            <a:ext cx="8457840" cy="731520"/>
          </a:xfrm>
          <a:prstGeom prst="rect">
            <a:avLst/>
          </a:prstGeom>
          <a:noFill/>
          <a:ln>
            <a:noFill/>
          </a:ln>
        </p:spPr>
        <p:txBody>
          <a:bodyPr anchor="ctr"/>
          <a:p>
            <a:pPr>
              <a:lnSpc>
                <a:spcPct val="100000"/>
              </a:lnSpc>
            </a:pPr>
            <a:r>
              <a:rPr b="1" lang="en-US" sz="3200" spc="-1" strike="noStrike">
                <a:solidFill>
                  <a:srgbClr val="ffffff"/>
                </a:solidFill>
                <a:latin typeface="Times New Roman"/>
              </a:rPr>
              <a:t>A/Bài toán phân loại văn bản</a:t>
            </a:r>
            <a:endParaRPr b="0" lang="en-US" sz="3200" spc="-1" strike="noStrike">
              <a:solidFill>
                <a:srgbClr val="000000"/>
              </a:solidFill>
              <a:latin typeface="Arial"/>
            </a:endParaRPr>
          </a:p>
        </p:txBody>
      </p:sp>
      <p:sp>
        <p:nvSpPr>
          <p:cNvPr id="99" name="TextShape 5"/>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Times New Roman"/>
              </a:rPr>
              <a:t>I. Giới thiệu về đề tài</a:t>
            </a: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Times New Roman"/>
              </a:rPr>
              <a:t>II. Một số khái niệm </a:t>
            </a: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Times New Roman"/>
              </a:rPr>
              <a:t>III. Kiến trúc chương trình</a:t>
            </a: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Times New Roman"/>
              </a:rPr>
              <a:t>IV. Kết quả chương trình</a:t>
            </a: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Times New Roman"/>
              </a:rPr>
              <a:t>V.  So sánh và đánh giá với các mô hình khác</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Xây dựng model </a:t>
            </a:r>
            <a:endParaRPr b="0" lang="en-US" sz="3200" spc="-1" strike="noStrike">
              <a:solidFill>
                <a:srgbClr val="000000"/>
              </a:solidFill>
              <a:latin typeface="Arial"/>
            </a:endParaRPr>
          </a:p>
        </p:txBody>
      </p:sp>
      <p:sp>
        <p:nvSpPr>
          <p:cNvPr id="207"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08"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09" name="TextShape 4"/>
          <p:cNvSpPr txBox="1"/>
          <p:nvPr/>
        </p:nvSpPr>
        <p:spPr>
          <a:xfrm>
            <a:off x="7238880" y="6492960"/>
            <a:ext cx="1676160" cy="364680"/>
          </a:xfrm>
          <a:prstGeom prst="rect">
            <a:avLst/>
          </a:prstGeom>
          <a:noFill/>
          <a:ln>
            <a:noFill/>
          </a:ln>
        </p:spPr>
        <p:txBody>
          <a:bodyPr anchor="ctr"/>
          <a:p>
            <a:pPr algn="r">
              <a:lnSpc>
                <a:spcPct val="100000"/>
              </a:lnSpc>
            </a:pPr>
            <a:fld id="{2C21B167-8588-4D41-91F5-6C63A959A134}"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10" name="Chỗ dành sẵn cho Nội dung 3" descr=""/>
          <p:cNvPicPr/>
          <p:nvPr/>
        </p:nvPicPr>
        <p:blipFill>
          <a:blip r:embed="rId1"/>
          <a:stretch/>
        </p:blipFill>
        <p:spPr>
          <a:xfrm>
            <a:off x="1860840" y="1975320"/>
            <a:ext cx="5096880" cy="367344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Thực hiện train và kết quả </a:t>
            </a:r>
            <a:endParaRPr b="0" lang="en-US" sz="3200" spc="-1" strike="noStrike">
              <a:solidFill>
                <a:srgbClr val="000000"/>
              </a:solidFill>
              <a:latin typeface="Arial"/>
            </a:endParaRPr>
          </a:p>
        </p:txBody>
      </p:sp>
      <p:sp>
        <p:nvSpPr>
          <p:cNvPr id="212"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13"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14" name="TextShape 4"/>
          <p:cNvSpPr txBox="1"/>
          <p:nvPr/>
        </p:nvSpPr>
        <p:spPr>
          <a:xfrm>
            <a:off x="7238880" y="6492960"/>
            <a:ext cx="1676160" cy="364680"/>
          </a:xfrm>
          <a:prstGeom prst="rect">
            <a:avLst/>
          </a:prstGeom>
          <a:noFill/>
          <a:ln>
            <a:noFill/>
          </a:ln>
        </p:spPr>
        <p:txBody>
          <a:bodyPr anchor="ctr"/>
          <a:p>
            <a:pPr algn="r">
              <a:lnSpc>
                <a:spcPct val="100000"/>
              </a:lnSpc>
            </a:pPr>
            <a:fld id="{E7C90762-07C2-44F7-B141-2B00DF6CDFB4}"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215" name="TextShape 5"/>
          <p:cNvSpPr txBox="1"/>
          <p:nvPr/>
        </p:nvSpPr>
        <p:spPr>
          <a:xfrm>
            <a:off x="533520" y="1143000"/>
            <a:ext cx="8152920" cy="4982760"/>
          </a:xfrm>
          <a:prstGeom prst="rect">
            <a:avLst/>
          </a:prstGeom>
          <a:noFill/>
          <a:ln>
            <a:noFill/>
          </a:ln>
        </p:spPr>
        <p:txBody>
          <a:bodyPr/>
          <a:p>
            <a:pPr marL="343080" indent="-342720">
              <a:lnSpc>
                <a:spcPct val="100000"/>
              </a:lnSpc>
              <a:spcBef>
                <a:spcPts val="479"/>
              </a:spcBef>
              <a:buClr>
                <a:srgbClr val="3366ff"/>
              </a:buClr>
              <a:buFont typeface="Arial"/>
              <a:buChar char="•"/>
            </a:pPr>
            <a:r>
              <a:rPr b="0" lang="en-US" sz="2400" spc="-1" strike="noStrike">
                <a:solidFill>
                  <a:srgbClr val="000000"/>
                </a:solidFill>
                <a:latin typeface="Times New Roman"/>
              </a:rPr>
              <a:t>Sử dụng Google colab</a:t>
            </a:r>
            <a:endParaRPr b="1" lang="en-US" sz="2400" spc="-1" strike="noStrike">
              <a:solidFill>
                <a:srgbClr val="000000"/>
              </a:solidFill>
              <a:latin typeface="Myriad Pro"/>
            </a:endParaRPr>
          </a:p>
          <a:p>
            <a:pPr marL="343080" indent="-342720">
              <a:lnSpc>
                <a:spcPct val="100000"/>
              </a:lnSpc>
              <a:spcBef>
                <a:spcPts val="479"/>
              </a:spcBef>
              <a:buClr>
                <a:srgbClr val="3366ff"/>
              </a:buClr>
              <a:buFont typeface="Arial"/>
              <a:buChar char="•"/>
            </a:pPr>
            <a:r>
              <a:rPr b="0" lang="en-US" sz="2400" spc="-1" strike="noStrike">
                <a:solidFill>
                  <a:srgbClr val="000000"/>
                </a:solidFill>
                <a:latin typeface="Times New Roman"/>
              </a:rPr>
              <a:t>Training với 50 epochs ,thời gian training 60 phút</a:t>
            </a:r>
            <a:endParaRPr b="1" lang="en-US" sz="2400" spc="-1" strike="noStrike">
              <a:solidFill>
                <a:srgbClr val="000000"/>
              </a:solidFill>
              <a:latin typeface="Myriad Pro"/>
            </a:endParaRPr>
          </a:p>
          <a:p>
            <a:pPr marL="343080" indent="-342720">
              <a:lnSpc>
                <a:spcPct val="100000"/>
              </a:lnSpc>
              <a:spcBef>
                <a:spcPts val="479"/>
              </a:spcBef>
              <a:buClr>
                <a:srgbClr val="3366ff"/>
              </a:buClr>
              <a:buFont typeface="Arial"/>
              <a:buChar char="•"/>
            </a:pPr>
            <a:r>
              <a:rPr b="0" lang="en-US" sz="2400" spc="-1" strike="noStrike">
                <a:solidFill>
                  <a:srgbClr val="000000"/>
                </a:solidFill>
                <a:latin typeface="Times New Roman"/>
              </a:rPr>
              <a:t>Kết quả đạt được:</a:t>
            </a:r>
            <a:endParaRPr b="1" lang="en-US" sz="2400" spc="-1" strike="noStrike">
              <a:solidFill>
                <a:srgbClr val="000000"/>
              </a:solidFill>
              <a:latin typeface="Myriad Pro"/>
            </a:endParaRPr>
          </a:p>
          <a:p>
            <a:pPr lvl="1" marL="743040" indent="-285480">
              <a:lnSpc>
                <a:spcPct val="100000"/>
              </a:lnSpc>
              <a:spcBef>
                <a:spcPts val="400"/>
              </a:spcBef>
              <a:buClr>
                <a:srgbClr val="ff0000"/>
              </a:buClr>
              <a:buFont typeface="Wingdings" charset="2"/>
              <a:buChar char=""/>
            </a:pPr>
            <a:r>
              <a:rPr b="0" lang="en-US" sz="2000" spc="-1" strike="noStrike">
                <a:solidFill>
                  <a:srgbClr val="000000"/>
                </a:solidFill>
                <a:latin typeface="Times New Roman"/>
              </a:rPr>
              <a:t>Độ chính xác trên tập train: 98.75%</a:t>
            </a:r>
            <a:endParaRPr b="0" lang="en-US" sz="2000" spc="-1" strike="noStrike">
              <a:solidFill>
                <a:srgbClr val="000000"/>
              </a:solidFill>
              <a:latin typeface="Myriad Pro"/>
            </a:endParaRPr>
          </a:p>
          <a:p>
            <a:pPr lvl="1" marL="743040" indent="-285480">
              <a:lnSpc>
                <a:spcPct val="100000"/>
              </a:lnSpc>
              <a:spcBef>
                <a:spcPts val="400"/>
              </a:spcBef>
              <a:buClr>
                <a:srgbClr val="ff0000"/>
              </a:buClr>
              <a:buFont typeface="Wingdings" charset="2"/>
              <a:buChar char=""/>
            </a:pPr>
            <a:r>
              <a:rPr b="0" lang="en-US" sz="2000" spc="-1" strike="noStrike">
                <a:solidFill>
                  <a:srgbClr val="000000"/>
                </a:solidFill>
                <a:latin typeface="Times New Roman"/>
              </a:rPr>
              <a:t>Độ chính xác trên tập validate: 91.46%</a:t>
            </a:r>
            <a:endParaRPr b="0" lang="en-US" sz="2000" spc="-1" strike="noStrike">
              <a:solidFill>
                <a:srgbClr val="000000"/>
              </a:solidFill>
              <a:latin typeface="Myriad Pro"/>
            </a:endParaRPr>
          </a:p>
          <a:p>
            <a:pPr lvl="1" marL="743040" indent="-285480">
              <a:lnSpc>
                <a:spcPct val="100000"/>
              </a:lnSpc>
              <a:spcBef>
                <a:spcPts val="400"/>
              </a:spcBef>
              <a:buClr>
                <a:srgbClr val="ff0000"/>
              </a:buClr>
              <a:buFont typeface="Wingdings" charset="2"/>
              <a:buChar char=""/>
            </a:pPr>
            <a:r>
              <a:rPr b="0" lang="en-US" sz="2000" spc="-1" strike="noStrike">
                <a:solidFill>
                  <a:srgbClr val="000000"/>
                </a:solidFill>
                <a:latin typeface="Times New Roman"/>
              </a:rPr>
              <a:t>Độ chính xác trên tập test: 89.63%</a:t>
            </a:r>
            <a:endParaRPr b="0" lang="en-US" sz="2000" spc="-1" strike="noStrike">
              <a:solidFill>
                <a:srgbClr val="000000"/>
              </a:solidFill>
              <a:latin typeface="Myriad Pro"/>
            </a:endParaRPr>
          </a:p>
          <a:p>
            <a:pPr>
              <a:lnSpc>
                <a:spcPct val="100000"/>
              </a:lnSpc>
              <a:spcBef>
                <a:spcPts val="479"/>
              </a:spcBef>
            </a:pPr>
            <a:endParaRPr b="1" lang="en-US" sz="2000" spc="-1" strike="noStrike">
              <a:solidFill>
                <a:srgbClr val="000000"/>
              </a:solidFill>
              <a:latin typeface="Myriad Pro"/>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Biểu đồ sự hội tụ của quá trình training</a:t>
            </a:r>
            <a:endParaRPr b="0" lang="en-US" sz="3200" spc="-1" strike="noStrike">
              <a:solidFill>
                <a:srgbClr val="000000"/>
              </a:solidFill>
              <a:latin typeface="Arial"/>
            </a:endParaRPr>
          </a:p>
        </p:txBody>
      </p:sp>
      <p:sp>
        <p:nvSpPr>
          <p:cNvPr id="217"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18"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19" name="TextShape 4"/>
          <p:cNvSpPr txBox="1"/>
          <p:nvPr/>
        </p:nvSpPr>
        <p:spPr>
          <a:xfrm>
            <a:off x="7238880" y="6492960"/>
            <a:ext cx="1676160" cy="364680"/>
          </a:xfrm>
          <a:prstGeom prst="rect">
            <a:avLst/>
          </a:prstGeom>
          <a:noFill/>
          <a:ln>
            <a:noFill/>
          </a:ln>
        </p:spPr>
        <p:txBody>
          <a:bodyPr anchor="ctr"/>
          <a:p>
            <a:pPr algn="r">
              <a:lnSpc>
                <a:spcPct val="100000"/>
              </a:lnSpc>
            </a:pPr>
            <a:fld id="{4933B9D8-B814-4363-9B30-E06790CF9AF3}"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20" name="Chỗ dành sẵn cho Nội dung 3" descr=""/>
          <p:cNvPicPr/>
          <p:nvPr/>
        </p:nvPicPr>
        <p:blipFill>
          <a:blip r:embed="rId1"/>
          <a:stretch/>
        </p:blipFill>
        <p:spPr>
          <a:xfrm>
            <a:off x="396720" y="2000160"/>
            <a:ext cx="3900240" cy="2747880"/>
          </a:xfrm>
          <a:prstGeom prst="rect">
            <a:avLst/>
          </a:prstGeom>
          <a:ln>
            <a:noFill/>
          </a:ln>
        </p:spPr>
      </p:pic>
      <p:pic>
        <p:nvPicPr>
          <p:cNvPr id="221" name="Hình ảnh 4" descr=""/>
          <p:cNvPicPr/>
          <p:nvPr/>
        </p:nvPicPr>
        <p:blipFill>
          <a:blip r:embed="rId2"/>
          <a:stretch/>
        </p:blipFill>
        <p:spPr>
          <a:xfrm>
            <a:off x="4657680" y="2000160"/>
            <a:ext cx="4266720" cy="2747880"/>
          </a:xfrm>
          <a:prstGeom prst="rect">
            <a:avLst/>
          </a:prstGeom>
          <a:ln>
            <a:noFill/>
          </a:ln>
        </p:spPr>
      </p:pic>
      <p:sp>
        <p:nvSpPr>
          <p:cNvPr id="222" name="CustomShape 5"/>
          <p:cNvSpPr/>
          <p:nvPr/>
        </p:nvSpPr>
        <p:spPr>
          <a:xfrm>
            <a:off x="1767240" y="5011200"/>
            <a:ext cx="222912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imes New Roman"/>
              </a:rPr>
              <a:t>accuracy</a:t>
            </a:r>
            <a:endParaRPr b="0" lang="en-US" sz="1800" spc="-1" strike="noStrike">
              <a:latin typeface="Arial"/>
            </a:endParaRPr>
          </a:p>
          <a:p>
            <a:pPr>
              <a:lnSpc>
                <a:spcPct val="100000"/>
              </a:lnSpc>
            </a:pPr>
            <a:endParaRPr b="0" lang="en-US" sz="1800" spc="-1" strike="noStrike">
              <a:latin typeface="Arial"/>
            </a:endParaRPr>
          </a:p>
        </p:txBody>
      </p:sp>
      <p:sp>
        <p:nvSpPr>
          <p:cNvPr id="223" name="CustomShape 6"/>
          <p:cNvSpPr/>
          <p:nvPr/>
        </p:nvSpPr>
        <p:spPr>
          <a:xfrm>
            <a:off x="6637680" y="4935240"/>
            <a:ext cx="16531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imes New Roman"/>
              </a:rPr>
              <a:t>loss</a:t>
            </a:r>
            <a:endParaRPr b="0" lang="en-US" sz="1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457200" y="0"/>
            <a:ext cx="8457840" cy="731520"/>
          </a:xfrm>
          <a:prstGeom prst="rect">
            <a:avLst/>
          </a:prstGeom>
          <a:noFill/>
          <a:ln>
            <a:noFill/>
          </a:ln>
        </p:spPr>
        <p:txBody>
          <a:bodyPr anchor="ctr"/>
          <a:p>
            <a:pPr>
              <a:lnSpc>
                <a:spcPct val="100000"/>
              </a:lnSpc>
            </a:pPr>
            <a:r>
              <a:rPr b="1" lang="en-US" sz="3200" spc="-1" strike="noStrike">
                <a:solidFill>
                  <a:srgbClr val="ffffff"/>
                </a:solidFill>
                <a:latin typeface="Times New Roman"/>
              </a:rPr>
              <a:t>Đặt câu hỏi ?????</a:t>
            </a:r>
            <a:endParaRPr b="0" lang="en-US" sz="3200" spc="-1" strike="noStrike">
              <a:solidFill>
                <a:srgbClr val="000000"/>
              </a:solidFill>
              <a:latin typeface="Arial"/>
            </a:endParaRPr>
          </a:p>
        </p:txBody>
      </p:sp>
      <p:sp>
        <p:nvSpPr>
          <p:cNvPr id="225"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26"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27" name="TextShape 4"/>
          <p:cNvSpPr txBox="1"/>
          <p:nvPr/>
        </p:nvSpPr>
        <p:spPr>
          <a:xfrm>
            <a:off x="7238880" y="6492960"/>
            <a:ext cx="1676160" cy="364680"/>
          </a:xfrm>
          <a:prstGeom prst="rect">
            <a:avLst/>
          </a:prstGeom>
          <a:noFill/>
          <a:ln>
            <a:noFill/>
          </a:ln>
        </p:spPr>
        <p:txBody>
          <a:bodyPr anchor="ctr"/>
          <a:p>
            <a:pPr algn="r">
              <a:lnSpc>
                <a:spcPct val="100000"/>
              </a:lnSpc>
            </a:pPr>
            <a:fld id="{2D6B0D69-FEAB-4B8A-9727-7BAD16FA2ECC}"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28" name="Picture 2" descr=""/>
          <p:cNvPicPr/>
          <p:nvPr/>
        </p:nvPicPr>
        <p:blipFill>
          <a:blip r:embed="rId1"/>
          <a:stretch/>
        </p:blipFill>
        <p:spPr>
          <a:xfrm>
            <a:off x="2514600" y="1143000"/>
            <a:ext cx="5866920" cy="4397400"/>
          </a:xfrm>
          <a:prstGeom prst="rect">
            <a:avLst/>
          </a:prstGeom>
          <a:ln>
            <a:noFill/>
          </a:ln>
        </p:spPr>
      </p:pic>
      <p:pic>
        <p:nvPicPr>
          <p:cNvPr id="229" name="Picture 4" descr=""/>
          <p:cNvPicPr/>
          <p:nvPr/>
        </p:nvPicPr>
        <p:blipFill>
          <a:blip r:embed="rId2"/>
          <a:stretch/>
        </p:blipFill>
        <p:spPr>
          <a:xfrm>
            <a:off x="2381040" y="4468320"/>
            <a:ext cx="1962000" cy="2023920"/>
          </a:xfrm>
          <a:prstGeom prst="rect">
            <a:avLst/>
          </a:prstGeom>
          <a:ln>
            <a:noFill/>
          </a:ln>
        </p:spPr>
      </p:pic>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457200" y="0"/>
            <a:ext cx="8457840" cy="731520"/>
          </a:xfrm>
          <a:prstGeom prst="rect">
            <a:avLst/>
          </a:prstGeom>
          <a:noFill/>
          <a:ln>
            <a:noFill/>
          </a:ln>
        </p:spPr>
        <p:txBody>
          <a:bodyPr anchor="ctr"/>
          <a:p>
            <a:pPr>
              <a:lnSpc>
                <a:spcPct val="100000"/>
              </a:lnSpc>
            </a:pPr>
            <a:r>
              <a:rPr b="1" lang="en-US" sz="3200" spc="-1" strike="noStrike">
                <a:solidFill>
                  <a:srgbClr val="ffffff"/>
                </a:solidFill>
                <a:latin typeface="Times New Roman"/>
              </a:rPr>
              <a:t>Trả lời !!!!!!!!!!!!!!!</a:t>
            </a:r>
            <a:endParaRPr b="0" lang="en-US" sz="3200" spc="-1" strike="noStrike">
              <a:solidFill>
                <a:srgbClr val="000000"/>
              </a:solidFill>
              <a:latin typeface="Arial"/>
            </a:endParaRPr>
          </a:p>
        </p:txBody>
      </p:sp>
      <p:sp>
        <p:nvSpPr>
          <p:cNvPr id="231"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32"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33" name="TextShape 4"/>
          <p:cNvSpPr txBox="1"/>
          <p:nvPr/>
        </p:nvSpPr>
        <p:spPr>
          <a:xfrm>
            <a:off x="7238880" y="6492960"/>
            <a:ext cx="1676160" cy="364680"/>
          </a:xfrm>
          <a:prstGeom prst="rect">
            <a:avLst/>
          </a:prstGeom>
          <a:noFill/>
          <a:ln>
            <a:noFill/>
          </a:ln>
        </p:spPr>
        <p:txBody>
          <a:bodyPr anchor="ctr"/>
          <a:p>
            <a:pPr algn="r">
              <a:lnSpc>
                <a:spcPct val="100000"/>
              </a:lnSpc>
            </a:pPr>
            <a:fld id="{6C707FA6-8ECA-4234-882D-D0B8CC5DBB9C}"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34" name="Picture 8" descr=""/>
          <p:cNvPicPr/>
          <p:nvPr/>
        </p:nvPicPr>
        <p:blipFill>
          <a:blip r:embed="rId1"/>
          <a:stretch/>
        </p:blipFill>
        <p:spPr>
          <a:xfrm>
            <a:off x="1295280" y="1752480"/>
            <a:ext cx="6350040" cy="3562920"/>
          </a:xfrm>
          <a:prstGeom prst="rect">
            <a:avLst/>
          </a:prstGeom>
          <a:ln>
            <a:noFill/>
          </a:ln>
        </p:spPr>
      </p:pic>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*/Giới thiệu tổng quan:</a:t>
            </a:r>
            <a:endParaRPr b="1" lang="en-US" sz="24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Auto Correction là một trong những bài toán cơ bản nhất trong xử lý ngôn ngữ tự nhiên</a:t>
            </a:r>
            <a:endParaRPr b="1" lang="en-US" sz="1800" spc="-1" strike="noStrike">
              <a:solidFill>
                <a:srgbClr val="000000"/>
              </a:solidFill>
              <a:latin typeface="Myriad Pro"/>
            </a:endParaRPr>
          </a:p>
          <a:p>
            <a:pPr>
              <a:lnSpc>
                <a:spcPct val="100000"/>
              </a:lnSpc>
              <a:spcBef>
                <a:spcPts val="360"/>
              </a:spcBef>
            </a:pP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-Các kỹ thuật auto correction đã rất phát triển và hoạt động rất tốt với nhiều ngôn ngữ, nhất là tiếng Anh. Nhưng với tiếng Việt thì sao?</a:t>
            </a:r>
            <a:endParaRPr b="1" lang="en-US" sz="1800" spc="-1" strike="noStrike">
              <a:solidFill>
                <a:srgbClr val="000000"/>
              </a:solidFill>
              <a:latin typeface="Myriad Pro"/>
            </a:endParaRPr>
          </a:p>
          <a:p>
            <a:pPr>
              <a:lnSpc>
                <a:spcPct val="100000"/>
              </a:lnSpc>
              <a:spcBef>
                <a:spcPts val="360"/>
              </a:spcBef>
            </a:pP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-So với các ngôn ngữ khác, dấu trong tiếng Việt phức tạp hơn rất nhiều: </a:t>
            </a:r>
            <a:r>
              <a:rPr b="0" lang="en-US" sz="1400" spc="-1" strike="noStrike">
                <a:solidFill>
                  <a:srgbClr val="000000"/>
                </a:solidFill>
                <a:latin typeface="Arial"/>
              </a:rPr>
              <a:t> </a:t>
            </a:r>
            <a:endParaRPr b="1" lang="en-US" sz="1400" spc="-1" strike="noStrike">
              <a:solidFill>
                <a:srgbClr val="000000"/>
              </a:solidFill>
              <a:latin typeface="Myriad Pro"/>
            </a:endParaRPr>
          </a:p>
          <a:p>
            <a:pPr>
              <a:lnSpc>
                <a:spcPct val="100000"/>
              </a:lnSpc>
              <a:spcBef>
                <a:spcPts val="281"/>
              </a:spcBef>
            </a:pPr>
            <a:endParaRPr b="1" lang="en-US" sz="1400" spc="-1" strike="noStrike">
              <a:solidFill>
                <a:srgbClr val="000000"/>
              </a:solidFill>
              <a:latin typeface="Myriad Pro"/>
            </a:endParaRPr>
          </a:p>
          <a:p>
            <a:pPr>
              <a:lnSpc>
                <a:spcPct val="100000"/>
              </a:lnSpc>
              <a:spcBef>
                <a:spcPts val="281"/>
              </a:spcBef>
            </a:pPr>
            <a:r>
              <a:rPr b="0" lang="en-US" sz="1400" spc="-1" strike="noStrike">
                <a:solidFill>
                  <a:srgbClr val="000000"/>
                </a:solidFill>
                <a:latin typeface="Arial"/>
              </a:rPr>
              <a:t>+Hơn 80% âm tiết mất dấu bị trùng lặp và không rõ ràng  Trong tiếng Pháp là 50%, và tiếng Romanian là 25%. </a:t>
            </a:r>
            <a:endParaRPr b="1" lang="en-US" sz="1400" spc="-1" strike="noStrike">
              <a:solidFill>
                <a:srgbClr val="000000"/>
              </a:solidFill>
              <a:latin typeface="Myriad Pro"/>
            </a:endParaRPr>
          </a:p>
          <a:p>
            <a:pPr>
              <a:lnSpc>
                <a:spcPct val="100000"/>
              </a:lnSpc>
              <a:spcBef>
                <a:spcPts val="281"/>
              </a:spcBef>
            </a:pPr>
            <a:endParaRPr b="1" lang="en-US" sz="1400" spc="-1" strike="noStrike">
              <a:solidFill>
                <a:srgbClr val="000000"/>
              </a:solidFill>
              <a:latin typeface="Myriad Pro"/>
            </a:endParaRPr>
          </a:p>
          <a:p>
            <a:pPr>
              <a:lnSpc>
                <a:spcPct val="100000"/>
              </a:lnSpc>
              <a:spcBef>
                <a:spcPts val="281"/>
              </a:spcBef>
            </a:pPr>
            <a:r>
              <a:rPr b="0" lang="en-US" sz="1400" spc="-1" strike="noStrike">
                <a:solidFill>
                  <a:srgbClr val="000000"/>
                </a:solidFill>
                <a:latin typeface="Arial"/>
              </a:rPr>
              <a:t>+Tỉ lệ trung bình về số cách thêm dấu của các từ trong tiếng Pháp và tiếng Romanian là khoảng 1.2, trong khi tiếng Việt là &gt;2. </a:t>
            </a:r>
            <a:endParaRPr b="1" lang="en-US" sz="1400" spc="-1" strike="noStrike">
              <a:solidFill>
                <a:srgbClr val="000000"/>
              </a:solidFill>
              <a:latin typeface="Myriad Pro"/>
            </a:endParaRPr>
          </a:p>
          <a:p>
            <a:pPr>
              <a:lnSpc>
                <a:spcPct val="100000"/>
              </a:lnSpc>
              <a:spcBef>
                <a:spcPts val="479"/>
              </a:spcBef>
            </a:pPr>
            <a:endParaRPr b="1" lang="en-US" sz="1400" spc="-1" strike="noStrike">
              <a:solidFill>
                <a:srgbClr val="000000"/>
              </a:solidFill>
              <a:latin typeface="Myriad Pro"/>
            </a:endParaRPr>
          </a:p>
          <a:p>
            <a:pPr>
              <a:lnSpc>
                <a:spcPct val="100000"/>
              </a:lnSpc>
              <a:spcBef>
                <a:spcPts val="479"/>
              </a:spcBef>
            </a:pPr>
            <a:endParaRPr b="1" lang="en-US" sz="1400" spc="-1" strike="noStrike">
              <a:solidFill>
                <a:srgbClr val="000000"/>
              </a:solidFill>
              <a:latin typeface="Myriad Pro"/>
            </a:endParaRPr>
          </a:p>
        </p:txBody>
      </p:sp>
      <p:sp>
        <p:nvSpPr>
          <p:cNvPr id="236"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37"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38" name="TextShape 4"/>
          <p:cNvSpPr txBox="1"/>
          <p:nvPr/>
        </p:nvSpPr>
        <p:spPr>
          <a:xfrm>
            <a:off x="7238880" y="6492960"/>
            <a:ext cx="1676160" cy="364680"/>
          </a:xfrm>
          <a:prstGeom prst="rect">
            <a:avLst/>
          </a:prstGeom>
          <a:noFill/>
          <a:ln>
            <a:noFill/>
          </a:ln>
        </p:spPr>
        <p:txBody>
          <a:bodyPr anchor="ctr"/>
          <a:p>
            <a:pPr algn="r">
              <a:lnSpc>
                <a:spcPct val="100000"/>
              </a:lnSpc>
            </a:pPr>
            <a:fld id="{0F70384A-35B0-4B56-84DA-E4304DB4BAB9}"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239" name="TextShape 5"/>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Arial"/>
              </a:rPr>
              <a:t>B/Bài toán Spell Correction</a:t>
            </a:r>
            <a:endParaRPr b="0" lang="en-US" sz="3200" spc="-1" strike="noStrike">
              <a:solidFill>
                <a:srgbClr val="000000"/>
              </a:solidFill>
              <a:latin typeface="Arial"/>
            </a:endParaRPr>
          </a:p>
        </p:txBody>
      </p:sp>
      <p:pic>
        <p:nvPicPr>
          <p:cNvPr id="240" name="Picture 6" descr=""/>
          <p:cNvPicPr/>
          <p:nvPr/>
        </p:nvPicPr>
        <p:blipFill>
          <a:blip r:embed="rId1"/>
          <a:stretch/>
        </p:blipFill>
        <p:spPr>
          <a:xfrm>
            <a:off x="8412480" y="0"/>
            <a:ext cx="731160" cy="73116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1/Một số lỗi thường gặp:</a:t>
            </a: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Arial"/>
              </a:rPr>
              <a:t>-Lỗi nhận thức</a:t>
            </a:r>
            <a:endParaRPr b="1" lang="en-US" sz="2400" spc="-1" strike="noStrike">
              <a:solidFill>
                <a:srgbClr val="000000"/>
              </a:solidFill>
              <a:latin typeface="Myriad Pro"/>
            </a:endParaRPr>
          </a:p>
          <a:p>
            <a:pPr>
              <a:lnSpc>
                <a:spcPct val="100000"/>
              </a:lnSpc>
              <a:spcBef>
                <a:spcPts val="360"/>
              </a:spcBef>
            </a:pPr>
            <a:endParaRPr b="1" lang="en-US" sz="2400" spc="-1" strike="noStrike">
              <a:solidFill>
                <a:srgbClr val="000000"/>
              </a:solidFill>
              <a:latin typeface="Myriad Pro"/>
            </a:endParaRPr>
          </a:p>
          <a:p>
            <a:pPr>
              <a:lnSpc>
                <a:spcPct val="100000"/>
              </a:lnSpc>
              <a:spcBef>
                <a:spcPts val="360"/>
              </a:spcBef>
            </a:pPr>
            <a:endParaRPr b="1" lang="en-US" sz="2400" spc="-1" strike="noStrike">
              <a:solidFill>
                <a:srgbClr val="000000"/>
              </a:solidFill>
              <a:latin typeface="Myriad Pro"/>
            </a:endParaRPr>
          </a:p>
        </p:txBody>
      </p:sp>
      <p:sp>
        <p:nvSpPr>
          <p:cNvPr id="242"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43"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44" name="TextShape 4"/>
          <p:cNvSpPr txBox="1"/>
          <p:nvPr/>
        </p:nvSpPr>
        <p:spPr>
          <a:xfrm>
            <a:off x="7238880" y="6492960"/>
            <a:ext cx="1676160" cy="364680"/>
          </a:xfrm>
          <a:prstGeom prst="rect">
            <a:avLst/>
          </a:prstGeom>
          <a:noFill/>
          <a:ln>
            <a:noFill/>
          </a:ln>
        </p:spPr>
        <p:txBody>
          <a:bodyPr anchor="ctr"/>
          <a:p>
            <a:pPr algn="r">
              <a:lnSpc>
                <a:spcPct val="100000"/>
              </a:lnSpc>
            </a:pPr>
            <a:fld id="{14802FA7-ABBF-480E-9E78-525F33023991}"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45" name="Content Placeholder 6" descr=""/>
          <p:cNvPicPr/>
          <p:nvPr/>
        </p:nvPicPr>
        <p:blipFill>
          <a:blip r:embed="rId1"/>
          <a:stretch/>
        </p:blipFill>
        <p:spPr>
          <a:xfrm>
            <a:off x="1600200" y="2406600"/>
            <a:ext cx="5943240" cy="3657240"/>
          </a:xfrm>
          <a:prstGeom prst="rect">
            <a:avLst/>
          </a:prstGeom>
          <a:ln>
            <a:noFill/>
          </a:ln>
        </p:spPr>
      </p:pic>
      <p:sp>
        <p:nvSpPr>
          <p:cNvPr id="246" name="TextShape 5"/>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Arial"/>
              </a:rPr>
              <a:t>I/Khái quát</a:t>
            </a:r>
            <a:endParaRPr b="0" lang="en-US" sz="3200" spc="-1" strike="noStrike">
              <a:solidFill>
                <a:srgbClr val="000000"/>
              </a:solidFill>
              <a:latin typeface="Arial"/>
            </a:endParaRPr>
          </a:p>
        </p:txBody>
      </p:sp>
      <p:pic>
        <p:nvPicPr>
          <p:cNvPr id="247" name="Picture 1" descr=""/>
          <p:cNvPicPr/>
          <p:nvPr/>
        </p:nvPicPr>
        <p:blipFill>
          <a:blip r:embed="rId2"/>
          <a:stretch/>
        </p:blipFill>
        <p:spPr>
          <a:xfrm>
            <a:off x="8412480" y="0"/>
            <a:ext cx="731160" cy="731160"/>
          </a:xfrm>
          <a:prstGeom prst="rect">
            <a:avLst/>
          </a:prstGeom>
          <a:ln>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1/Một số lỗi thường gặp:</a:t>
            </a: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Arial"/>
              </a:rPr>
              <a:t>-Lỗi typo hay viết tắt</a:t>
            </a:r>
            <a:endParaRPr b="1" lang="en-US" sz="2400" spc="-1" strike="noStrike">
              <a:solidFill>
                <a:srgbClr val="000000"/>
              </a:solidFill>
              <a:latin typeface="Myriad Pro"/>
            </a:endParaRPr>
          </a:p>
        </p:txBody>
      </p:sp>
      <p:sp>
        <p:nvSpPr>
          <p:cNvPr id="249"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50"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51" name="TextShape 4"/>
          <p:cNvSpPr txBox="1"/>
          <p:nvPr/>
        </p:nvSpPr>
        <p:spPr>
          <a:xfrm>
            <a:off x="7238880" y="6492960"/>
            <a:ext cx="1676160" cy="364680"/>
          </a:xfrm>
          <a:prstGeom prst="rect">
            <a:avLst/>
          </a:prstGeom>
          <a:noFill/>
          <a:ln>
            <a:noFill/>
          </a:ln>
        </p:spPr>
        <p:txBody>
          <a:bodyPr anchor="ctr"/>
          <a:p>
            <a:pPr algn="r">
              <a:lnSpc>
                <a:spcPct val="100000"/>
              </a:lnSpc>
            </a:pPr>
            <a:fld id="{B58FED28-2E7A-43C0-B1C3-5DB050A1225A}" type="slidenum">
              <a:rPr b="0" lang="en-US" sz="1200" spc="-1" strike="noStrike">
                <a:solidFill>
                  <a:srgbClr val="8b8b8b"/>
                </a:solidFill>
                <a:latin typeface="Arial"/>
              </a:rPr>
              <a:t>1</a:t>
            </a:fld>
            <a:endParaRPr b="0" lang="en-US" sz="1200" spc="-1" strike="noStrike">
              <a:latin typeface="Times New Roman"/>
            </a:endParaRPr>
          </a:p>
        </p:txBody>
      </p:sp>
      <p:pic>
        <p:nvPicPr>
          <p:cNvPr id="252" name="Content Placeholder 7" descr=""/>
          <p:cNvPicPr/>
          <p:nvPr/>
        </p:nvPicPr>
        <p:blipFill>
          <a:blip r:embed="rId1"/>
          <a:stretch/>
        </p:blipFill>
        <p:spPr>
          <a:xfrm>
            <a:off x="1600200" y="2362320"/>
            <a:ext cx="5943240" cy="3657240"/>
          </a:xfrm>
          <a:prstGeom prst="rect">
            <a:avLst/>
          </a:prstGeom>
          <a:ln>
            <a:noFill/>
          </a:ln>
        </p:spPr>
      </p:pic>
      <p:sp>
        <p:nvSpPr>
          <p:cNvPr id="253" name="TextShape 5"/>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Arial"/>
              </a:rPr>
              <a:t>I/Khái quát</a:t>
            </a:r>
            <a:endParaRPr b="0" lang="en-US" sz="3200" spc="-1" strike="noStrike">
              <a:solidFill>
                <a:srgbClr val="000000"/>
              </a:solidFill>
              <a:latin typeface="Arial"/>
            </a:endParaRPr>
          </a:p>
        </p:txBody>
      </p:sp>
      <p:pic>
        <p:nvPicPr>
          <p:cNvPr id="254" name="Picture 3" descr=""/>
          <p:cNvPicPr/>
          <p:nvPr/>
        </p:nvPicPr>
        <p:blipFill>
          <a:blip r:embed="rId2"/>
          <a:stretch/>
        </p:blipFill>
        <p:spPr>
          <a:xfrm>
            <a:off x="8412480" y="0"/>
            <a:ext cx="731160" cy="73116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1/Một số lỗi thường gặp:</a:t>
            </a: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Arial"/>
              </a:rPr>
              <a:t>-Lỗi dùng từ lóng</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
        <p:nvSpPr>
          <p:cNvPr id="256"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57"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58" name="TextShape 4"/>
          <p:cNvSpPr txBox="1"/>
          <p:nvPr/>
        </p:nvSpPr>
        <p:spPr>
          <a:xfrm>
            <a:off x="7238880" y="6492960"/>
            <a:ext cx="1676160" cy="364680"/>
          </a:xfrm>
          <a:prstGeom prst="rect">
            <a:avLst/>
          </a:prstGeom>
          <a:noFill/>
          <a:ln>
            <a:noFill/>
          </a:ln>
        </p:spPr>
        <p:txBody>
          <a:bodyPr anchor="ctr"/>
          <a:p>
            <a:pPr algn="r">
              <a:lnSpc>
                <a:spcPct val="100000"/>
              </a:lnSpc>
            </a:pPr>
            <a:fld id="{C6D944F7-45ED-4676-8E3C-3A0BC13A53B9}"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59" name="Content Placeholder 6" descr=""/>
          <p:cNvPicPr/>
          <p:nvPr/>
        </p:nvPicPr>
        <p:blipFill>
          <a:blip r:embed="rId1"/>
          <a:stretch/>
        </p:blipFill>
        <p:spPr>
          <a:xfrm>
            <a:off x="1600200" y="2314080"/>
            <a:ext cx="5943240" cy="3657240"/>
          </a:xfrm>
          <a:prstGeom prst="rect">
            <a:avLst/>
          </a:prstGeom>
          <a:ln>
            <a:noFill/>
          </a:ln>
        </p:spPr>
      </p:pic>
      <p:sp>
        <p:nvSpPr>
          <p:cNvPr id="260" name="TextShape 5"/>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Arial"/>
              </a:rPr>
              <a:t>I/Khái quát</a:t>
            </a:r>
            <a:endParaRPr b="0" lang="en-US" sz="3200" spc="-1" strike="noStrike">
              <a:solidFill>
                <a:srgbClr val="000000"/>
              </a:solidFill>
              <a:latin typeface="Arial"/>
            </a:endParaRPr>
          </a:p>
        </p:txBody>
      </p:sp>
      <p:pic>
        <p:nvPicPr>
          <p:cNvPr id="261" name="Picture 1" descr=""/>
          <p:cNvPicPr/>
          <p:nvPr/>
        </p:nvPicPr>
        <p:blipFill>
          <a:blip r:embed="rId2"/>
          <a:stretch/>
        </p:blipFill>
        <p:spPr>
          <a:xfrm>
            <a:off x="8412480" y="0"/>
            <a:ext cx="731160" cy="73116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2/Các cách tiếp cận “cổ điển”:</a:t>
            </a: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Arial"/>
              </a:rPr>
              <a:t>-Thuật toán Naive Bayes</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Arial"/>
              </a:rPr>
              <a:t>-Thuật toán Peter Norvig</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Arial"/>
              </a:rPr>
              <a:t>-Sử dụng BK-tree</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Arial"/>
              </a:rPr>
              <a:t>-Thuật toán xoá đối xứng</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
        <p:nvSpPr>
          <p:cNvPr id="263"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64"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65" name="TextShape 4"/>
          <p:cNvSpPr txBox="1"/>
          <p:nvPr/>
        </p:nvSpPr>
        <p:spPr>
          <a:xfrm>
            <a:off x="7238880" y="6492960"/>
            <a:ext cx="1676160" cy="364680"/>
          </a:xfrm>
          <a:prstGeom prst="rect">
            <a:avLst/>
          </a:prstGeom>
          <a:noFill/>
          <a:ln>
            <a:noFill/>
          </a:ln>
        </p:spPr>
        <p:txBody>
          <a:bodyPr anchor="ctr"/>
          <a:p>
            <a:pPr algn="r">
              <a:lnSpc>
                <a:spcPct val="100000"/>
              </a:lnSpc>
            </a:pPr>
            <a:fld id="{F0FF620B-0F32-4561-9F7F-C3DE15A875AF}"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266" name="TextShape 5"/>
          <p:cNvSpPr txBox="1"/>
          <p:nvPr/>
        </p:nvSpPr>
        <p:spPr>
          <a:xfrm>
            <a:off x="0" y="0"/>
            <a:ext cx="8229240" cy="776880"/>
          </a:xfrm>
          <a:prstGeom prst="rect">
            <a:avLst/>
          </a:prstGeom>
          <a:noFill/>
          <a:ln>
            <a:noFill/>
          </a:ln>
        </p:spPr>
        <p:txBody>
          <a:bodyPr anchor="ctr">
            <a:normAutofit/>
          </a:bodyPr>
          <a:p>
            <a:pPr>
              <a:lnSpc>
                <a:spcPct val="100000"/>
              </a:lnSpc>
            </a:pPr>
            <a:r>
              <a:rPr b="1" lang="en-US" sz="3200" spc="-1" strike="noStrike">
                <a:solidFill>
                  <a:srgbClr val="ffffff"/>
                </a:solidFill>
                <a:latin typeface="Arial"/>
              </a:rPr>
              <a:t>I/Khái quát</a:t>
            </a:r>
            <a:endParaRPr b="0" lang="en-US" sz="3200" spc="-1" strike="noStrike">
              <a:solidFill>
                <a:srgbClr val="000000"/>
              </a:solidFill>
              <a:latin typeface="Arial"/>
            </a:endParaRPr>
          </a:p>
        </p:txBody>
      </p:sp>
      <p:pic>
        <p:nvPicPr>
          <p:cNvPr id="267" name="Picture 1" descr=""/>
          <p:cNvPicPr/>
          <p:nvPr/>
        </p:nvPicPr>
        <p:blipFill>
          <a:blip r:embed="rId1"/>
          <a:stretch/>
        </p:blipFill>
        <p:spPr>
          <a:xfrm>
            <a:off x="8412480" y="0"/>
            <a:ext cx="731160" cy="73116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I. Giới thiệu về đề tài</a:t>
            </a:r>
            <a:endParaRPr b="0" lang="en-US" sz="3200" spc="-1" strike="noStrike">
              <a:solidFill>
                <a:srgbClr val="000000"/>
              </a:solidFill>
              <a:latin typeface="Arial"/>
            </a:endParaRPr>
          </a:p>
        </p:txBody>
      </p:sp>
      <p:sp>
        <p:nvSpPr>
          <p:cNvPr id="101"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02"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03" name="TextShape 4"/>
          <p:cNvSpPr txBox="1"/>
          <p:nvPr/>
        </p:nvSpPr>
        <p:spPr>
          <a:xfrm>
            <a:off x="7238880" y="6492960"/>
            <a:ext cx="1676160" cy="364680"/>
          </a:xfrm>
          <a:prstGeom prst="rect">
            <a:avLst/>
          </a:prstGeom>
          <a:noFill/>
          <a:ln>
            <a:noFill/>
          </a:ln>
        </p:spPr>
        <p:txBody>
          <a:bodyPr anchor="ctr"/>
          <a:p>
            <a:pPr algn="r">
              <a:lnSpc>
                <a:spcPct val="100000"/>
              </a:lnSpc>
            </a:pPr>
            <a:fld id="{502933F0-F7D8-4B6F-9B44-B7910F0B5819}"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104" name="Picture 2" descr=""/>
          <p:cNvPicPr/>
          <p:nvPr/>
        </p:nvPicPr>
        <p:blipFill>
          <a:blip r:embed="rId1"/>
          <a:stretch/>
        </p:blipFill>
        <p:spPr>
          <a:xfrm>
            <a:off x="2743200" y="4336560"/>
            <a:ext cx="4495320" cy="2156040"/>
          </a:xfrm>
          <a:prstGeom prst="rect">
            <a:avLst/>
          </a:prstGeom>
          <a:ln>
            <a:noFill/>
          </a:ln>
        </p:spPr>
      </p:pic>
      <p:pic>
        <p:nvPicPr>
          <p:cNvPr id="105" name="Picture 4" descr=""/>
          <p:cNvPicPr/>
          <p:nvPr/>
        </p:nvPicPr>
        <p:blipFill>
          <a:blip r:embed="rId2"/>
          <a:stretch/>
        </p:blipFill>
        <p:spPr>
          <a:xfrm>
            <a:off x="3760200" y="1200600"/>
            <a:ext cx="5185440" cy="2971440"/>
          </a:xfrm>
          <a:prstGeom prst="rect">
            <a:avLst/>
          </a:prstGeom>
          <a:ln>
            <a:noFill/>
          </a:ln>
        </p:spPr>
      </p:pic>
      <p:pic>
        <p:nvPicPr>
          <p:cNvPr id="106" name="Picture 6" descr=""/>
          <p:cNvPicPr/>
          <p:nvPr/>
        </p:nvPicPr>
        <p:blipFill>
          <a:blip r:embed="rId3"/>
          <a:stretch/>
        </p:blipFill>
        <p:spPr>
          <a:xfrm>
            <a:off x="685800" y="1154520"/>
            <a:ext cx="2971440" cy="306396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*/So sánh</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
        <p:nvSpPr>
          <p:cNvPr id="269"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70"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71" name="TextShape 4"/>
          <p:cNvSpPr txBox="1"/>
          <p:nvPr/>
        </p:nvSpPr>
        <p:spPr>
          <a:xfrm>
            <a:off x="7238880" y="6492960"/>
            <a:ext cx="1676160" cy="364680"/>
          </a:xfrm>
          <a:prstGeom prst="rect">
            <a:avLst/>
          </a:prstGeom>
          <a:noFill/>
          <a:ln>
            <a:noFill/>
          </a:ln>
        </p:spPr>
        <p:txBody>
          <a:bodyPr anchor="ctr"/>
          <a:p>
            <a:pPr algn="r">
              <a:lnSpc>
                <a:spcPct val="100000"/>
              </a:lnSpc>
            </a:pPr>
            <a:fld id="{AB177C2A-804D-4778-A23C-FE3A2884B339}"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72" name="Picture 6" descr=""/>
          <p:cNvPicPr/>
          <p:nvPr/>
        </p:nvPicPr>
        <p:blipFill>
          <a:blip r:embed="rId1"/>
          <a:stretch/>
        </p:blipFill>
        <p:spPr>
          <a:xfrm>
            <a:off x="595080" y="1794600"/>
            <a:ext cx="7945920" cy="4344840"/>
          </a:xfrm>
          <a:prstGeom prst="rect">
            <a:avLst/>
          </a:prstGeom>
          <a:ln>
            <a:noFill/>
          </a:ln>
        </p:spPr>
      </p:pic>
      <p:sp>
        <p:nvSpPr>
          <p:cNvPr id="273" name="TextShape 5"/>
          <p:cNvSpPr txBox="1"/>
          <p:nvPr/>
        </p:nvSpPr>
        <p:spPr>
          <a:xfrm>
            <a:off x="0" y="0"/>
            <a:ext cx="8229240" cy="776880"/>
          </a:xfrm>
          <a:prstGeom prst="rect">
            <a:avLst/>
          </a:prstGeom>
          <a:noFill/>
          <a:ln>
            <a:noFill/>
          </a:ln>
        </p:spPr>
        <p:txBody>
          <a:bodyPr anchor="ctr">
            <a:normAutofit/>
          </a:bodyPr>
          <a:p>
            <a:pPr>
              <a:lnSpc>
                <a:spcPct val="100000"/>
              </a:lnSpc>
            </a:pPr>
            <a:r>
              <a:rPr b="1" lang="en-US" sz="3200" spc="-1" strike="noStrike">
                <a:solidFill>
                  <a:srgbClr val="ffffff"/>
                </a:solidFill>
                <a:latin typeface="Arial"/>
              </a:rPr>
              <a:t>I/Khái quát</a:t>
            </a:r>
            <a:endParaRPr b="0" lang="en-US" sz="3200" spc="-1" strike="noStrike">
              <a:solidFill>
                <a:srgbClr val="000000"/>
              </a:solidFill>
              <a:latin typeface="Arial"/>
            </a:endParaRPr>
          </a:p>
        </p:txBody>
      </p:sp>
      <p:pic>
        <p:nvPicPr>
          <p:cNvPr id="274" name="Picture 7" descr=""/>
          <p:cNvPicPr/>
          <p:nvPr/>
        </p:nvPicPr>
        <p:blipFill>
          <a:blip r:embed="rId2"/>
          <a:stretch/>
        </p:blipFill>
        <p:spPr>
          <a:xfrm>
            <a:off x="8412480" y="0"/>
            <a:ext cx="731160" cy="73116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3/Cách tiếp cận hiện đại:</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Arial"/>
              </a:rPr>
              <a:t>-Thay vì ngồi đặt ra bằng tay một loạt các quy tắc , NLP có thể dựa vào ML hay các kiến trúc mạng DNN </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a:p>
            <a:pPr>
              <a:lnSpc>
                <a:spcPct val="100000"/>
              </a:lnSpc>
              <a:spcBef>
                <a:spcPts val="479"/>
              </a:spcBef>
            </a:pPr>
            <a:r>
              <a:rPr b="0" lang="en-US" sz="2400" spc="-1" strike="noStrike">
                <a:solidFill>
                  <a:srgbClr val="000000"/>
                </a:solidFill>
                <a:latin typeface="Arial"/>
              </a:rPr>
              <a:t>-Coi bài toán sửa chính tả như việc dự đoán từ dựa vào ngữ cảnh</a:t>
            </a:r>
            <a:endParaRPr b="1" lang="en-US" sz="2400" spc="-1" strike="noStrike">
              <a:solidFill>
                <a:srgbClr val="000000"/>
              </a:solidFill>
              <a:latin typeface="Myriad Pro"/>
            </a:endParaRPr>
          </a:p>
        </p:txBody>
      </p:sp>
      <p:sp>
        <p:nvSpPr>
          <p:cNvPr id="276"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77"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78" name="TextShape 4"/>
          <p:cNvSpPr txBox="1"/>
          <p:nvPr/>
        </p:nvSpPr>
        <p:spPr>
          <a:xfrm>
            <a:off x="7238880" y="6492960"/>
            <a:ext cx="1676160" cy="364680"/>
          </a:xfrm>
          <a:prstGeom prst="rect">
            <a:avLst/>
          </a:prstGeom>
          <a:noFill/>
          <a:ln>
            <a:noFill/>
          </a:ln>
        </p:spPr>
        <p:txBody>
          <a:bodyPr anchor="ctr"/>
          <a:p>
            <a:pPr algn="r">
              <a:lnSpc>
                <a:spcPct val="100000"/>
              </a:lnSpc>
            </a:pPr>
            <a:fld id="{55789A15-C8B5-48EA-A99A-ECDB1A6D9BBA}"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279" name="TextShape 5"/>
          <p:cNvSpPr txBox="1"/>
          <p:nvPr/>
        </p:nvSpPr>
        <p:spPr>
          <a:xfrm>
            <a:off x="0" y="0"/>
            <a:ext cx="8229240" cy="776880"/>
          </a:xfrm>
          <a:prstGeom prst="rect">
            <a:avLst/>
          </a:prstGeom>
          <a:noFill/>
          <a:ln>
            <a:noFill/>
          </a:ln>
        </p:spPr>
        <p:txBody>
          <a:bodyPr anchor="ctr">
            <a:normAutofit/>
          </a:bodyPr>
          <a:p>
            <a:pPr>
              <a:lnSpc>
                <a:spcPct val="100000"/>
              </a:lnSpc>
            </a:pPr>
            <a:r>
              <a:rPr b="1" lang="en-US" sz="3200" spc="-1" strike="noStrike">
                <a:solidFill>
                  <a:srgbClr val="ffffff"/>
                </a:solidFill>
                <a:latin typeface="Arial"/>
              </a:rPr>
              <a:t>I/Khái quát</a:t>
            </a:r>
            <a:endParaRPr b="0" lang="en-US" sz="3200" spc="-1" strike="noStrike">
              <a:solidFill>
                <a:srgbClr val="000000"/>
              </a:solidFill>
              <a:latin typeface="Arial"/>
            </a:endParaRPr>
          </a:p>
        </p:txBody>
      </p:sp>
      <p:pic>
        <p:nvPicPr>
          <p:cNvPr id="280" name="Picture 6" descr=""/>
          <p:cNvPicPr/>
          <p:nvPr/>
        </p:nvPicPr>
        <p:blipFill>
          <a:blip r:embed="rId1"/>
          <a:stretch/>
        </p:blipFill>
        <p:spPr>
          <a:xfrm>
            <a:off x="8412480" y="0"/>
            <a:ext cx="731160" cy="73116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0" y="0"/>
            <a:ext cx="8831880" cy="731160"/>
          </a:xfrm>
          <a:prstGeom prst="rect">
            <a:avLst/>
          </a:prstGeom>
          <a:noFill/>
          <a:ln>
            <a:noFill/>
          </a:ln>
        </p:spPr>
        <p:txBody>
          <a:bodyPr anchor="ctr">
            <a:normAutofit/>
          </a:bodyPr>
          <a:p>
            <a:pPr>
              <a:lnSpc>
                <a:spcPct val="100000"/>
              </a:lnSpc>
            </a:pPr>
            <a:r>
              <a:rPr b="1" lang="en-US" sz="2800" spc="-1" strike="noStrike">
                <a:solidFill>
                  <a:srgbClr val="ffffff"/>
                </a:solidFill>
                <a:latin typeface="Arial"/>
              </a:rPr>
              <a:t>II/Deep Learning trong bài toán Spell Correction</a:t>
            </a:r>
            <a:endParaRPr b="0" lang="en-US" sz="2800" spc="-1" strike="noStrike">
              <a:solidFill>
                <a:srgbClr val="000000"/>
              </a:solidFill>
              <a:latin typeface="Arial"/>
            </a:endParaRPr>
          </a:p>
        </p:txBody>
      </p:sp>
      <p:sp>
        <p:nvSpPr>
          <p:cNvPr id="282" name="TextShape 2"/>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1/RNN</a:t>
            </a:r>
            <a:endParaRPr b="1" lang="en-US" sz="2400" spc="-1" strike="noStrike">
              <a:solidFill>
                <a:srgbClr val="000000"/>
              </a:solidFill>
              <a:latin typeface="Myriad Pro"/>
            </a:endParaRPr>
          </a:p>
        </p:txBody>
      </p:sp>
      <p:sp>
        <p:nvSpPr>
          <p:cNvPr id="283" name="TextShape 3"/>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84" name="TextShape 4"/>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85" name="TextShape 5"/>
          <p:cNvSpPr txBox="1"/>
          <p:nvPr/>
        </p:nvSpPr>
        <p:spPr>
          <a:xfrm>
            <a:off x="7238880" y="6492960"/>
            <a:ext cx="1676160" cy="364680"/>
          </a:xfrm>
          <a:prstGeom prst="rect">
            <a:avLst/>
          </a:prstGeom>
          <a:noFill/>
          <a:ln>
            <a:noFill/>
          </a:ln>
        </p:spPr>
        <p:txBody>
          <a:bodyPr anchor="ctr"/>
          <a:p>
            <a:pPr algn="r">
              <a:lnSpc>
                <a:spcPct val="100000"/>
              </a:lnSpc>
            </a:pPr>
            <a:fld id="{734CE300-60E3-4833-961D-77A5E61D1AAF}"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86" name="Picture 6" descr=""/>
          <p:cNvPicPr/>
          <p:nvPr/>
        </p:nvPicPr>
        <p:blipFill>
          <a:blip r:embed="rId1"/>
          <a:stretch/>
        </p:blipFill>
        <p:spPr>
          <a:xfrm>
            <a:off x="1371600" y="2194560"/>
            <a:ext cx="6400440" cy="3657240"/>
          </a:xfrm>
          <a:prstGeom prst="rect">
            <a:avLst/>
          </a:prstGeom>
          <a:ln>
            <a:noFill/>
          </a:ln>
        </p:spPr>
      </p:pic>
      <p:pic>
        <p:nvPicPr>
          <p:cNvPr id="287" name="Picture 7" descr=""/>
          <p:cNvPicPr/>
          <p:nvPr/>
        </p:nvPicPr>
        <p:blipFill>
          <a:blip r:embed="rId2"/>
          <a:stretch/>
        </p:blipFill>
        <p:spPr>
          <a:xfrm>
            <a:off x="8412480" y="0"/>
            <a:ext cx="731160" cy="731160"/>
          </a:xfrm>
          <a:prstGeom prst="rect">
            <a:avLst/>
          </a:prstGeom>
          <a:ln>
            <a:noFill/>
          </a:ln>
        </p:spPr>
      </p:pic>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2/LSTM</a:t>
            </a:r>
            <a:endParaRPr b="1" lang="en-US" sz="2400" spc="-1" strike="noStrike">
              <a:solidFill>
                <a:srgbClr val="000000"/>
              </a:solidFill>
              <a:latin typeface="Myriad Pro"/>
            </a:endParaRPr>
          </a:p>
        </p:txBody>
      </p:sp>
      <p:sp>
        <p:nvSpPr>
          <p:cNvPr id="289"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90"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91" name="TextShape 4"/>
          <p:cNvSpPr txBox="1"/>
          <p:nvPr/>
        </p:nvSpPr>
        <p:spPr>
          <a:xfrm>
            <a:off x="7238880" y="6492960"/>
            <a:ext cx="1676160" cy="364680"/>
          </a:xfrm>
          <a:prstGeom prst="rect">
            <a:avLst/>
          </a:prstGeom>
          <a:noFill/>
          <a:ln>
            <a:noFill/>
          </a:ln>
        </p:spPr>
        <p:txBody>
          <a:bodyPr anchor="ctr"/>
          <a:p>
            <a:pPr algn="r">
              <a:lnSpc>
                <a:spcPct val="100000"/>
              </a:lnSpc>
            </a:pPr>
            <a:fld id="{CB9D63AF-6BD5-4992-AC10-E4958DCDDCB9}"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92" name="Picture 8" descr=""/>
          <p:cNvPicPr/>
          <p:nvPr/>
        </p:nvPicPr>
        <p:blipFill>
          <a:blip r:embed="rId1"/>
          <a:stretch/>
        </p:blipFill>
        <p:spPr>
          <a:xfrm>
            <a:off x="1143000" y="1806120"/>
            <a:ext cx="6857640" cy="3657240"/>
          </a:xfrm>
          <a:prstGeom prst="rect">
            <a:avLst/>
          </a:prstGeom>
          <a:ln>
            <a:noFill/>
          </a:ln>
        </p:spPr>
      </p:pic>
      <p:sp>
        <p:nvSpPr>
          <p:cNvPr id="293" name="TextShape 5"/>
          <p:cNvSpPr txBox="1"/>
          <p:nvPr/>
        </p:nvSpPr>
        <p:spPr>
          <a:xfrm>
            <a:off x="0" y="0"/>
            <a:ext cx="8831880" cy="731160"/>
          </a:xfrm>
          <a:prstGeom prst="rect">
            <a:avLst/>
          </a:prstGeom>
          <a:noFill/>
          <a:ln>
            <a:noFill/>
          </a:ln>
        </p:spPr>
        <p:txBody>
          <a:bodyPr anchor="ctr">
            <a:normAutofit/>
          </a:bodyPr>
          <a:p>
            <a:pPr>
              <a:lnSpc>
                <a:spcPct val="100000"/>
              </a:lnSpc>
            </a:pPr>
            <a:r>
              <a:rPr b="1" lang="en-US" sz="2800" spc="-1" strike="noStrike">
                <a:solidFill>
                  <a:srgbClr val="ffffff"/>
                </a:solidFill>
                <a:latin typeface="Arial"/>
              </a:rPr>
              <a:t>II/Deep Learning trong bài toán Spell Correction</a:t>
            </a:r>
            <a:endParaRPr b="0" lang="en-US" sz="2800" spc="-1" strike="noStrike">
              <a:solidFill>
                <a:srgbClr val="000000"/>
              </a:solidFill>
              <a:latin typeface="Arial"/>
            </a:endParaRPr>
          </a:p>
        </p:txBody>
      </p:sp>
      <p:pic>
        <p:nvPicPr>
          <p:cNvPr id="294" name="Picture 1" descr=""/>
          <p:cNvPicPr/>
          <p:nvPr/>
        </p:nvPicPr>
        <p:blipFill>
          <a:blip r:embed="rId2"/>
          <a:stretch/>
        </p:blipFill>
        <p:spPr>
          <a:xfrm>
            <a:off x="8412480" y="0"/>
            <a:ext cx="731160" cy="73116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3/Bidirectional LSTM:</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
        <p:nvSpPr>
          <p:cNvPr id="296"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297"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298" name="TextShape 4"/>
          <p:cNvSpPr txBox="1"/>
          <p:nvPr/>
        </p:nvSpPr>
        <p:spPr>
          <a:xfrm>
            <a:off x="7238880" y="6492960"/>
            <a:ext cx="1676160" cy="364680"/>
          </a:xfrm>
          <a:prstGeom prst="rect">
            <a:avLst/>
          </a:prstGeom>
          <a:noFill/>
          <a:ln>
            <a:noFill/>
          </a:ln>
        </p:spPr>
        <p:txBody>
          <a:bodyPr anchor="ctr"/>
          <a:p>
            <a:pPr algn="r">
              <a:lnSpc>
                <a:spcPct val="100000"/>
              </a:lnSpc>
            </a:pPr>
            <a:fld id="{6534EDE7-0B92-41ED-8869-C9D05D56A26A}"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299" name="Picture 6" descr=""/>
          <p:cNvPicPr/>
          <p:nvPr/>
        </p:nvPicPr>
        <p:blipFill>
          <a:blip r:embed="rId1"/>
          <a:stretch/>
        </p:blipFill>
        <p:spPr>
          <a:xfrm>
            <a:off x="1143000" y="1918800"/>
            <a:ext cx="6857640" cy="3657240"/>
          </a:xfrm>
          <a:prstGeom prst="rect">
            <a:avLst/>
          </a:prstGeom>
          <a:ln>
            <a:noFill/>
          </a:ln>
        </p:spPr>
      </p:pic>
      <p:sp>
        <p:nvSpPr>
          <p:cNvPr id="300" name="TextShape 5"/>
          <p:cNvSpPr txBox="1"/>
          <p:nvPr/>
        </p:nvSpPr>
        <p:spPr>
          <a:xfrm>
            <a:off x="0" y="0"/>
            <a:ext cx="8831880" cy="731160"/>
          </a:xfrm>
          <a:prstGeom prst="rect">
            <a:avLst/>
          </a:prstGeom>
          <a:noFill/>
          <a:ln>
            <a:noFill/>
          </a:ln>
        </p:spPr>
        <p:txBody>
          <a:bodyPr anchor="ctr">
            <a:normAutofit/>
          </a:bodyPr>
          <a:p>
            <a:pPr>
              <a:lnSpc>
                <a:spcPct val="100000"/>
              </a:lnSpc>
            </a:pPr>
            <a:r>
              <a:rPr b="1" lang="en-US" sz="2800" spc="-1" strike="noStrike">
                <a:solidFill>
                  <a:srgbClr val="ffffff"/>
                </a:solidFill>
                <a:latin typeface="Arial"/>
              </a:rPr>
              <a:t>II/Deep Learning trong bài toán Spell Correction</a:t>
            </a:r>
            <a:endParaRPr b="0" lang="en-US" sz="2800" spc="-1" strike="noStrike">
              <a:solidFill>
                <a:srgbClr val="000000"/>
              </a:solidFill>
              <a:latin typeface="Arial"/>
            </a:endParaRPr>
          </a:p>
        </p:txBody>
      </p:sp>
      <p:pic>
        <p:nvPicPr>
          <p:cNvPr id="301" name="Picture 1" descr=""/>
          <p:cNvPicPr/>
          <p:nvPr/>
        </p:nvPicPr>
        <p:blipFill>
          <a:blip r:embed="rId2"/>
          <a:stretch/>
        </p:blipFill>
        <p:spPr>
          <a:xfrm>
            <a:off x="8412480" y="0"/>
            <a:ext cx="731160" cy="731160"/>
          </a:xfrm>
          <a:prstGeom prst="rect">
            <a:avLst/>
          </a:prstGeom>
          <a:ln>
            <a:noFill/>
          </a:ln>
        </p:spPr>
      </p:pic>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4/Encoder-Decoder LSTM (seq2seq)</a:t>
            </a:r>
            <a:endParaRPr b="1" lang="en-US" sz="2400" spc="-1" strike="noStrike">
              <a:solidFill>
                <a:srgbClr val="000000"/>
              </a:solidFill>
              <a:latin typeface="Myriad Pro"/>
            </a:endParaRPr>
          </a:p>
        </p:txBody>
      </p:sp>
      <p:sp>
        <p:nvSpPr>
          <p:cNvPr id="303"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04"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05" name="TextShape 4"/>
          <p:cNvSpPr txBox="1"/>
          <p:nvPr/>
        </p:nvSpPr>
        <p:spPr>
          <a:xfrm>
            <a:off x="7238880" y="6492960"/>
            <a:ext cx="1676160" cy="364680"/>
          </a:xfrm>
          <a:prstGeom prst="rect">
            <a:avLst/>
          </a:prstGeom>
          <a:noFill/>
          <a:ln>
            <a:noFill/>
          </a:ln>
        </p:spPr>
        <p:txBody>
          <a:bodyPr anchor="ctr"/>
          <a:p>
            <a:pPr algn="r">
              <a:lnSpc>
                <a:spcPct val="100000"/>
              </a:lnSpc>
            </a:pPr>
            <a:fld id="{1E8CA73F-1107-4B57-B6F8-7687B5051B2D}"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06" name="TextShape 5"/>
          <p:cNvSpPr txBox="1"/>
          <p:nvPr/>
        </p:nvSpPr>
        <p:spPr>
          <a:xfrm>
            <a:off x="0" y="0"/>
            <a:ext cx="8831880" cy="731160"/>
          </a:xfrm>
          <a:prstGeom prst="rect">
            <a:avLst/>
          </a:prstGeom>
          <a:noFill/>
          <a:ln>
            <a:noFill/>
          </a:ln>
        </p:spPr>
        <p:txBody>
          <a:bodyPr anchor="ctr">
            <a:normAutofit/>
          </a:bodyPr>
          <a:p>
            <a:pPr>
              <a:lnSpc>
                <a:spcPct val="100000"/>
              </a:lnSpc>
            </a:pPr>
            <a:r>
              <a:rPr b="1" lang="en-US" sz="2800" spc="-1" strike="noStrike">
                <a:solidFill>
                  <a:srgbClr val="ffffff"/>
                </a:solidFill>
                <a:latin typeface="Arial"/>
              </a:rPr>
              <a:t>II/Deep Learning trong bài toán Spell Correction</a:t>
            </a:r>
            <a:endParaRPr b="0" lang="en-US" sz="2800" spc="-1" strike="noStrike">
              <a:solidFill>
                <a:srgbClr val="000000"/>
              </a:solidFill>
              <a:latin typeface="Arial"/>
            </a:endParaRPr>
          </a:p>
        </p:txBody>
      </p:sp>
      <p:pic>
        <p:nvPicPr>
          <p:cNvPr id="307" name="Picture 1" descr=""/>
          <p:cNvPicPr/>
          <p:nvPr/>
        </p:nvPicPr>
        <p:blipFill>
          <a:blip r:embed="rId1"/>
          <a:stretch/>
        </p:blipFill>
        <p:spPr>
          <a:xfrm>
            <a:off x="8412480" y="0"/>
            <a:ext cx="731160" cy="731160"/>
          </a:xfrm>
          <a:prstGeom prst="rect">
            <a:avLst/>
          </a:prstGeom>
          <a:ln>
            <a:noFill/>
          </a:ln>
        </p:spPr>
      </p:pic>
      <p:pic>
        <p:nvPicPr>
          <p:cNvPr id="308" name="" descr=""/>
          <p:cNvPicPr/>
          <p:nvPr/>
        </p:nvPicPr>
        <p:blipFill>
          <a:blip r:embed="rId2"/>
          <a:stretch/>
        </p:blipFill>
        <p:spPr>
          <a:xfrm>
            <a:off x="1143000" y="1854360"/>
            <a:ext cx="6858000" cy="365760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4'/Mô hình sinh có điều kiện:</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
        <p:nvSpPr>
          <p:cNvPr id="310"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11"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12" name="TextShape 4"/>
          <p:cNvSpPr txBox="1"/>
          <p:nvPr/>
        </p:nvSpPr>
        <p:spPr>
          <a:xfrm>
            <a:off x="7238880" y="6492960"/>
            <a:ext cx="1676160" cy="364680"/>
          </a:xfrm>
          <a:prstGeom prst="rect">
            <a:avLst/>
          </a:prstGeom>
          <a:noFill/>
          <a:ln>
            <a:noFill/>
          </a:ln>
        </p:spPr>
        <p:txBody>
          <a:bodyPr anchor="ctr"/>
          <a:p>
            <a:pPr algn="r">
              <a:lnSpc>
                <a:spcPct val="100000"/>
              </a:lnSpc>
            </a:pPr>
            <a:fld id="{AA09B1A2-1398-4E3D-BD7C-98928B42268A}"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13" name="TextShape 5"/>
          <p:cNvSpPr txBox="1"/>
          <p:nvPr/>
        </p:nvSpPr>
        <p:spPr>
          <a:xfrm>
            <a:off x="-9000" y="0"/>
            <a:ext cx="8831880" cy="731160"/>
          </a:xfrm>
          <a:prstGeom prst="rect">
            <a:avLst/>
          </a:prstGeom>
          <a:noFill/>
          <a:ln>
            <a:noFill/>
          </a:ln>
        </p:spPr>
        <p:txBody>
          <a:bodyPr anchor="ctr">
            <a:normAutofit/>
          </a:bodyPr>
          <a:p>
            <a:pPr>
              <a:lnSpc>
                <a:spcPct val="100000"/>
              </a:lnSpc>
            </a:pPr>
            <a:r>
              <a:rPr b="1" lang="en-US" sz="2800" spc="-1" strike="noStrike">
                <a:solidFill>
                  <a:srgbClr val="ffffff"/>
                </a:solidFill>
                <a:latin typeface="Arial"/>
              </a:rPr>
              <a:t>II/Deep Learning trong bài toán Spell Correction</a:t>
            </a:r>
            <a:endParaRPr b="0" lang="en-US" sz="2800" spc="-1" strike="noStrike">
              <a:solidFill>
                <a:srgbClr val="000000"/>
              </a:solidFill>
              <a:latin typeface="Arial"/>
            </a:endParaRPr>
          </a:p>
        </p:txBody>
      </p:sp>
      <p:pic>
        <p:nvPicPr>
          <p:cNvPr id="314" name="Picture 1" descr=""/>
          <p:cNvPicPr/>
          <p:nvPr/>
        </p:nvPicPr>
        <p:blipFill>
          <a:blip r:embed="rId1"/>
          <a:stretch/>
        </p:blipFill>
        <p:spPr>
          <a:xfrm>
            <a:off x="8412480" y="0"/>
            <a:ext cx="731160" cy="731160"/>
          </a:xfrm>
          <a:prstGeom prst="rect">
            <a:avLst/>
          </a:prstGeom>
          <a:ln>
            <a:noFill/>
          </a:ln>
        </p:spPr>
      </p:pic>
      <p:pic>
        <p:nvPicPr>
          <p:cNvPr id="315" name="" descr=""/>
          <p:cNvPicPr/>
          <p:nvPr/>
        </p:nvPicPr>
        <p:blipFill>
          <a:blip r:embed="rId2"/>
          <a:stretch/>
        </p:blipFill>
        <p:spPr>
          <a:xfrm>
            <a:off x="1143000" y="1854360"/>
            <a:ext cx="6858000" cy="2921040"/>
          </a:xfrm>
          <a:prstGeom prst="rect">
            <a:avLst/>
          </a:prstGeom>
          <a:ln>
            <a:noFill/>
          </a:ln>
        </p:spPr>
      </p:pic>
      <p:pic>
        <p:nvPicPr>
          <p:cNvPr id="316" name="" descr=""/>
          <p:cNvPicPr/>
          <p:nvPr/>
        </p:nvPicPr>
        <p:blipFill>
          <a:blip r:embed="rId3"/>
          <a:stretch/>
        </p:blipFill>
        <p:spPr>
          <a:xfrm>
            <a:off x="1143000" y="5003640"/>
            <a:ext cx="6858000" cy="137160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4''/ Beam search decoding</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
        <p:nvSpPr>
          <p:cNvPr id="318"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19"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20" name="TextShape 4"/>
          <p:cNvSpPr txBox="1"/>
          <p:nvPr/>
        </p:nvSpPr>
        <p:spPr>
          <a:xfrm>
            <a:off x="7238880" y="6492960"/>
            <a:ext cx="1676160" cy="364680"/>
          </a:xfrm>
          <a:prstGeom prst="rect">
            <a:avLst/>
          </a:prstGeom>
          <a:noFill/>
          <a:ln>
            <a:noFill/>
          </a:ln>
        </p:spPr>
        <p:txBody>
          <a:bodyPr anchor="ctr"/>
          <a:p>
            <a:pPr algn="r">
              <a:lnSpc>
                <a:spcPct val="100000"/>
              </a:lnSpc>
            </a:pPr>
            <a:fld id="{2F92820B-4629-4C24-96CE-5A39824055EC}"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21" name="TextShape 5"/>
          <p:cNvSpPr txBox="1"/>
          <p:nvPr/>
        </p:nvSpPr>
        <p:spPr>
          <a:xfrm>
            <a:off x="-9000" y="0"/>
            <a:ext cx="8831880" cy="731160"/>
          </a:xfrm>
          <a:prstGeom prst="rect">
            <a:avLst/>
          </a:prstGeom>
          <a:noFill/>
          <a:ln>
            <a:noFill/>
          </a:ln>
        </p:spPr>
        <p:txBody>
          <a:bodyPr anchor="ctr">
            <a:normAutofit/>
          </a:bodyPr>
          <a:p>
            <a:pPr>
              <a:lnSpc>
                <a:spcPct val="100000"/>
              </a:lnSpc>
            </a:pPr>
            <a:r>
              <a:rPr b="1" lang="en-US" sz="2800" spc="-1" strike="noStrike">
                <a:solidFill>
                  <a:srgbClr val="ffffff"/>
                </a:solidFill>
                <a:latin typeface="Arial"/>
              </a:rPr>
              <a:t>II/Deep Learning trong bài toán Spell Correction</a:t>
            </a:r>
            <a:endParaRPr b="0" lang="en-US" sz="2800" spc="-1" strike="noStrike">
              <a:solidFill>
                <a:srgbClr val="000000"/>
              </a:solidFill>
              <a:latin typeface="Arial"/>
            </a:endParaRPr>
          </a:p>
        </p:txBody>
      </p:sp>
      <p:pic>
        <p:nvPicPr>
          <p:cNvPr id="322" name="Picture 1" descr=""/>
          <p:cNvPicPr/>
          <p:nvPr/>
        </p:nvPicPr>
        <p:blipFill>
          <a:blip r:embed="rId1"/>
          <a:stretch/>
        </p:blipFill>
        <p:spPr>
          <a:xfrm>
            <a:off x="8412480" y="0"/>
            <a:ext cx="731160" cy="731160"/>
          </a:xfrm>
          <a:prstGeom prst="rect">
            <a:avLst/>
          </a:prstGeom>
          <a:ln>
            <a:noFill/>
          </a:ln>
        </p:spPr>
      </p:pic>
      <p:pic>
        <p:nvPicPr>
          <p:cNvPr id="323" name="" descr=""/>
          <p:cNvPicPr/>
          <p:nvPr/>
        </p:nvPicPr>
        <p:blipFill>
          <a:blip r:embed="rId2"/>
          <a:stretch/>
        </p:blipFill>
        <p:spPr>
          <a:xfrm>
            <a:off x="1143000" y="1600200"/>
            <a:ext cx="6858000" cy="495360"/>
          </a:xfrm>
          <a:prstGeom prst="rect">
            <a:avLst/>
          </a:prstGeom>
          <a:ln>
            <a:noFill/>
          </a:ln>
        </p:spPr>
      </p:pic>
      <p:pic>
        <p:nvPicPr>
          <p:cNvPr id="324" name="" descr=""/>
          <p:cNvPicPr/>
          <p:nvPr/>
        </p:nvPicPr>
        <p:blipFill>
          <a:blip r:embed="rId3"/>
          <a:stretch/>
        </p:blipFill>
        <p:spPr>
          <a:xfrm>
            <a:off x="1143000" y="2197080"/>
            <a:ext cx="6858000" cy="365760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533520" y="1143000"/>
            <a:ext cx="8152920" cy="4982760"/>
          </a:xfrm>
          <a:prstGeom prst="rect">
            <a:avLst/>
          </a:prstGeom>
          <a:noFill/>
          <a:ln>
            <a:noFill/>
          </a:ln>
        </p:spPr>
        <p:txBody>
          <a:bodyPr>
            <a:normAutofit/>
          </a:bodyPr>
          <a:p>
            <a:pPr>
              <a:lnSpc>
                <a:spcPct val="100000"/>
              </a:lnSpc>
              <a:spcBef>
                <a:spcPts val="479"/>
              </a:spcBef>
            </a:pPr>
            <a:r>
              <a:rPr b="0" lang="en-US" sz="2400" spc="-1" strike="noStrike">
                <a:solidFill>
                  <a:srgbClr val="000000"/>
                </a:solidFill>
                <a:latin typeface="Arial"/>
              </a:rPr>
              <a:t>1/Chuẩn bị dữ liệu:</a:t>
            </a:r>
            <a:endParaRPr b="1" lang="en-US" sz="24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Bộ dữ liệu :</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VNTC</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Nguồn : https://github.com/duyvuleo/VNTC</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Viwiki-articles       </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Nguồn : https://dumps.wikimedia.org/viwiki/latest/</a:t>
            </a:r>
            <a:endParaRPr b="1" lang="en-US" sz="1800" spc="-1" strike="noStrike">
              <a:solidFill>
                <a:srgbClr val="000000"/>
              </a:solidFill>
              <a:latin typeface="Myriad Pro"/>
            </a:endParaRPr>
          </a:p>
          <a:p>
            <a:pPr>
              <a:lnSpc>
                <a:spcPct val="100000"/>
              </a:lnSpc>
              <a:spcBef>
                <a:spcPts val="360"/>
              </a:spcBef>
            </a:pP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Tạo noise:</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Lỗi gõ tiếng việt ( à -&gt; af ,ờ : owf ,đ -&gt; dd ...)</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Lỗi viết tắt ( tôi -&gt; t ,anh -&gt; a ,không -&gt; ko ...)</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Lỗi gần âm ( x-s, l-n , d- gi)</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Lỗi teen code ( ch -&gt; ck ,th -&gt; tk , ph -&gt; f)</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Quên gõ  dấu</a:t>
            </a:r>
            <a:endParaRPr b="1" lang="en-US" sz="1800" spc="-1" strike="noStrike">
              <a:solidFill>
                <a:srgbClr val="000000"/>
              </a:solidFill>
              <a:latin typeface="Myriad Pro"/>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a:t>
            </a:r>
            <a:endParaRPr b="1" lang="en-US" sz="1800" spc="-1" strike="noStrike">
              <a:solidFill>
                <a:srgbClr val="000000"/>
              </a:solidFill>
              <a:latin typeface="Myriad Pro"/>
            </a:endParaRPr>
          </a:p>
        </p:txBody>
      </p:sp>
      <p:sp>
        <p:nvSpPr>
          <p:cNvPr id="326"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27"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28" name="TextShape 4"/>
          <p:cNvSpPr txBox="1"/>
          <p:nvPr/>
        </p:nvSpPr>
        <p:spPr>
          <a:xfrm>
            <a:off x="7238880" y="6492960"/>
            <a:ext cx="1676160" cy="364680"/>
          </a:xfrm>
          <a:prstGeom prst="rect">
            <a:avLst/>
          </a:prstGeom>
          <a:noFill/>
          <a:ln>
            <a:noFill/>
          </a:ln>
        </p:spPr>
        <p:txBody>
          <a:bodyPr anchor="ctr"/>
          <a:p>
            <a:pPr algn="r">
              <a:lnSpc>
                <a:spcPct val="100000"/>
              </a:lnSpc>
            </a:pPr>
            <a:fld id="{D7253263-A05A-4535-95C2-A8A489A36340}"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29" name="CustomShape 5"/>
          <p:cNvSpPr/>
          <p:nvPr/>
        </p:nvSpPr>
        <p:spPr>
          <a:xfrm>
            <a:off x="334800" y="13896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III/Demo</a:t>
            </a:r>
            <a:endParaRPr b="0" lang="en-US" sz="2800" spc="-1" strike="noStrike">
              <a:latin typeface="Arial"/>
            </a:endParaRPr>
          </a:p>
        </p:txBody>
      </p:sp>
      <p:pic>
        <p:nvPicPr>
          <p:cNvPr id="330" name="Picture 6" descr=""/>
          <p:cNvPicPr/>
          <p:nvPr/>
        </p:nvPicPr>
        <p:blipFill>
          <a:blip r:embed="rId1"/>
          <a:stretch/>
        </p:blipFill>
        <p:spPr>
          <a:xfrm>
            <a:off x="8412480" y="0"/>
            <a:ext cx="731160" cy="73116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32" name="TextShape 2"/>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33" name="TextShape 3"/>
          <p:cNvSpPr txBox="1"/>
          <p:nvPr/>
        </p:nvSpPr>
        <p:spPr>
          <a:xfrm>
            <a:off x="7238880" y="6492960"/>
            <a:ext cx="1676160" cy="364680"/>
          </a:xfrm>
          <a:prstGeom prst="rect">
            <a:avLst/>
          </a:prstGeom>
          <a:noFill/>
          <a:ln>
            <a:noFill/>
          </a:ln>
        </p:spPr>
        <p:txBody>
          <a:bodyPr anchor="ctr"/>
          <a:p>
            <a:pPr algn="r">
              <a:lnSpc>
                <a:spcPct val="100000"/>
              </a:lnSpc>
            </a:pPr>
            <a:fld id="{3E68AD88-D5F4-4942-8700-DF04135E1101}"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34" name="CustomShape 4"/>
          <p:cNvSpPr/>
          <p:nvPr/>
        </p:nvSpPr>
        <p:spPr>
          <a:xfrm>
            <a:off x="334800" y="13896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III/Demo</a:t>
            </a:r>
            <a:endParaRPr b="0" lang="en-US" sz="2800" spc="-1" strike="noStrike">
              <a:latin typeface="Arial"/>
            </a:endParaRPr>
          </a:p>
        </p:txBody>
      </p:sp>
      <p:pic>
        <p:nvPicPr>
          <p:cNvPr id="335" name="Content Placeholder 8" descr=""/>
          <p:cNvPicPr/>
          <p:nvPr/>
        </p:nvPicPr>
        <p:blipFill>
          <a:blip r:embed="rId1"/>
          <a:stretch/>
        </p:blipFill>
        <p:spPr>
          <a:xfrm>
            <a:off x="8412480" y="0"/>
            <a:ext cx="731160" cy="731160"/>
          </a:xfrm>
          <a:prstGeom prst="rect">
            <a:avLst/>
          </a:prstGeom>
          <a:ln>
            <a:noFill/>
          </a:ln>
        </p:spPr>
      </p:pic>
      <p:sp>
        <p:nvSpPr>
          <p:cNvPr id="336" name="CustomShape 5"/>
          <p:cNvSpPr/>
          <p:nvPr/>
        </p:nvSpPr>
        <p:spPr>
          <a:xfrm>
            <a:off x="533520" y="1143000"/>
            <a:ext cx="8152920" cy="4982760"/>
          </a:xfrm>
          <a:prstGeom prst="rect">
            <a:avLst/>
          </a:prstGeom>
          <a:noFill/>
          <a:ln>
            <a:noFill/>
          </a:ln>
        </p:spPr>
        <p:style>
          <a:lnRef idx="0"/>
          <a:fillRef idx="0"/>
          <a:effectRef idx="0"/>
          <a:fontRef idx="minor"/>
        </p:style>
        <p:txBody>
          <a:bodyPr>
            <a:normAutofit/>
          </a:bodyPr>
          <a:p>
            <a:pPr>
              <a:lnSpc>
                <a:spcPct val="100000"/>
              </a:lnSpc>
              <a:spcBef>
                <a:spcPts val="479"/>
              </a:spcBef>
            </a:pPr>
            <a:r>
              <a:rPr b="0" lang="en-US" sz="2400" spc="-1" strike="noStrike">
                <a:solidFill>
                  <a:srgbClr val="000000"/>
                </a:solidFill>
                <a:latin typeface="Arial"/>
              </a:rPr>
              <a:t>2/Huấn luyện mô hình:</a:t>
            </a:r>
            <a:endParaRPr b="0" lang="en-US" sz="2400" spc="-1" strike="noStrike">
              <a:latin typeface="Arial"/>
            </a:endParaRPr>
          </a:p>
          <a:p>
            <a:pPr>
              <a:lnSpc>
                <a:spcPct val="100000"/>
              </a:lnSpc>
              <a:spcBef>
                <a:spcPts val="360"/>
              </a:spcBef>
            </a:pPr>
            <a:r>
              <a:rPr b="0" lang="en-US" sz="1800" spc="-1" strike="noStrike">
                <a:solidFill>
                  <a:srgbClr val="000000"/>
                </a:solidFill>
                <a:latin typeface="Arial"/>
              </a:rPr>
              <a:t>- Sử dụng GPU Google Colab</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Arial"/>
              </a:rPr>
              <a:t>- Thời gian train: 24h</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Arial"/>
              </a:rPr>
              <a:t>- Quá trình :</a:t>
            </a:r>
            <a:endParaRPr b="0" lang="en-US" sz="1800" spc="-1" strike="noStrike">
              <a:latin typeface="Arial"/>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+ 10 Topics (174 MB)</a:t>
            </a:r>
            <a:endParaRPr b="0" lang="en-US" sz="1800" spc="-1" strike="noStrike">
              <a:latin typeface="Arial"/>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+ 27 Topics (76 MB) cho transfer</a:t>
            </a:r>
            <a:endParaRPr b="0" lang="en-US" sz="1800" spc="-1" strike="noStrike">
              <a:latin typeface="Arial"/>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 Viwiki-articles (5MB) để đánh giá mô hình</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0" lang="en-US" sz="1800" spc="-1" strike="noStrike">
                <a:solidFill>
                  <a:srgbClr val="000000"/>
                </a:solidFill>
                <a:latin typeface="Arial"/>
              </a:rPr>
              <a:t> </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endParaRPr b="0" lang="en-US" sz="1800" spc="-1" strike="noStrike">
              <a:latin typeface="Arial"/>
            </a:endParaRPr>
          </a:p>
        </p:txBody>
      </p:sp>
      <p:pic>
        <p:nvPicPr>
          <p:cNvPr id="337" name="" descr=""/>
          <p:cNvPicPr/>
          <p:nvPr/>
        </p:nvPicPr>
        <p:blipFill>
          <a:blip r:embed="rId2"/>
          <a:stretch/>
        </p:blipFill>
        <p:spPr>
          <a:xfrm>
            <a:off x="1270080" y="4610160"/>
            <a:ext cx="6603840" cy="106668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II. Một số khái niệm</a:t>
            </a:r>
            <a:endParaRPr b="0" lang="en-US" sz="3200" spc="-1" strike="noStrike">
              <a:solidFill>
                <a:srgbClr val="000000"/>
              </a:solidFill>
              <a:latin typeface="Arial"/>
            </a:endParaRPr>
          </a:p>
        </p:txBody>
      </p:sp>
      <p:sp>
        <p:nvSpPr>
          <p:cNvPr id="108"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09"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10" name="TextShape 4"/>
          <p:cNvSpPr txBox="1"/>
          <p:nvPr/>
        </p:nvSpPr>
        <p:spPr>
          <a:xfrm>
            <a:off x="7238880" y="6492960"/>
            <a:ext cx="1676160" cy="364680"/>
          </a:xfrm>
          <a:prstGeom prst="rect">
            <a:avLst/>
          </a:prstGeom>
          <a:noFill/>
          <a:ln>
            <a:noFill/>
          </a:ln>
        </p:spPr>
        <p:txBody>
          <a:bodyPr anchor="ctr"/>
          <a:p>
            <a:pPr algn="r">
              <a:lnSpc>
                <a:spcPct val="100000"/>
              </a:lnSpc>
            </a:pPr>
            <a:fld id="{7CB52AA4-BEA3-41AF-A966-122EBA733F42}"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11" name="TextShape 5"/>
          <p:cNvSpPr txBox="1"/>
          <p:nvPr/>
        </p:nvSpPr>
        <p:spPr>
          <a:xfrm>
            <a:off x="419760" y="1846080"/>
            <a:ext cx="7278120" cy="4013640"/>
          </a:xfrm>
          <a:prstGeom prst="rect">
            <a:avLst/>
          </a:prstGeom>
          <a:noFill/>
          <a:ln>
            <a:noFill/>
          </a:ln>
        </p:spPr>
        <p:txBody>
          <a:bodyPr>
            <a:normAutofit/>
          </a:bodyPr>
          <a:p>
            <a:pPr lvl="1" marL="544320" indent="-342720">
              <a:lnSpc>
                <a:spcPct val="100000"/>
              </a:lnSpc>
              <a:spcBef>
                <a:spcPts val="400"/>
              </a:spcBef>
              <a:buClr>
                <a:srgbClr val="ff0000"/>
              </a:buClr>
              <a:buFont typeface="Arial"/>
              <a:buAutoNum type="arabicPeriod"/>
            </a:pPr>
            <a:r>
              <a:rPr b="0" lang="en-US" sz="2000" spc="-1" strike="noStrike">
                <a:solidFill>
                  <a:srgbClr val="000000"/>
                </a:solidFill>
                <a:latin typeface="Times New Roman"/>
              </a:rPr>
              <a:t>Tiền xử lý</a:t>
            </a:r>
            <a:endParaRPr b="0" lang="en-US" sz="2000" spc="-1" strike="noStrike">
              <a:solidFill>
                <a:srgbClr val="000000"/>
              </a:solidFill>
              <a:latin typeface="Myriad Pro"/>
            </a:endParaRPr>
          </a:p>
          <a:p>
            <a:pPr lvl="1" marL="544320" indent="-342720">
              <a:lnSpc>
                <a:spcPct val="100000"/>
              </a:lnSpc>
              <a:spcBef>
                <a:spcPts val="400"/>
              </a:spcBef>
              <a:buClr>
                <a:srgbClr val="ff0000"/>
              </a:buClr>
              <a:buFont typeface="Arial"/>
              <a:buAutoNum type="arabicPeriod"/>
            </a:pPr>
            <a:r>
              <a:rPr b="0" lang="en-US" sz="2000" spc="-1" strike="noStrike">
                <a:solidFill>
                  <a:srgbClr val="000000"/>
                </a:solidFill>
                <a:latin typeface="Times New Roman"/>
              </a:rPr>
              <a:t>Word embedding</a:t>
            </a:r>
            <a:endParaRPr b="0" lang="en-US" sz="2000" spc="-1" strike="noStrike">
              <a:solidFill>
                <a:srgbClr val="000000"/>
              </a:solidFill>
              <a:latin typeface="Myriad Pro"/>
            </a:endParaRPr>
          </a:p>
          <a:p>
            <a:pPr lvl="2" marL="1143000" indent="-228240">
              <a:lnSpc>
                <a:spcPct val="100000"/>
              </a:lnSpc>
              <a:spcBef>
                <a:spcPts val="320"/>
              </a:spcBef>
              <a:buClr>
                <a:srgbClr val="0000ff"/>
              </a:buClr>
              <a:buFont typeface="Arial"/>
              <a:buChar char="•"/>
            </a:pPr>
            <a:r>
              <a:rPr b="0" lang="en-US" sz="1600" spc="-1" strike="noStrike">
                <a:solidFill>
                  <a:srgbClr val="000000"/>
                </a:solidFill>
                <a:latin typeface="Times New Roman"/>
              </a:rPr>
              <a:t>Freqency-base embedding: BoW và TF-IDF</a:t>
            </a:r>
            <a:endParaRPr b="0" lang="en-US" sz="1600" spc="-1" strike="noStrike">
              <a:solidFill>
                <a:srgbClr val="000000"/>
              </a:solidFill>
              <a:latin typeface="Myriad Pro"/>
            </a:endParaRPr>
          </a:p>
          <a:p>
            <a:pPr lvl="2" marL="1143000" indent="-228240">
              <a:lnSpc>
                <a:spcPct val="100000"/>
              </a:lnSpc>
              <a:spcBef>
                <a:spcPts val="320"/>
              </a:spcBef>
              <a:buClr>
                <a:srgbClr val="0000ff"/>
              </a:buClr>
              <a:buFont typeface="Arial"/>
              <a:buChar char="•"/>
            </a:pPr>
            <a:r>
              <a:rPr b="0" lang="en-US" sz="1600" spc="-1" strike="noStrike">
                <a:solidFill>
                  <a:srgbClr val="000000"/>
                </a:solidFill>
                <a:latin typeface="Times New Roman"/>
              </a:rPr>
              <a:t>Prediction Base Embedding: Word2vec</a:t>
            </a:r>
            <a:endParaRPr b="0" lang="en-US" sz="1600" spc="-1" strike="noStrike">
              <a:solidFill>
                <a:srgbClr val="000000"/>
              </a:solidFill>
              <a:latin typeface="Myriad Pro"/>
            </a:endParaRPr>
          </a:p>
          <a:p>
            <a:pPr lvl="1" marL="658440" indent="-456840">
              <a:lnSpc>
                <a:spcPct val="100000"/>
              </a:lnSpc>
              <a:spcBef>
                <a:spcPts val="400"/>
              </a:spcBef>
              <a:buClr>
                <a:srgbClr val="ff0000"/>
              </a:buClr>
              <a:buFont typeface="Arial"/>
              <a:buAutoNum type="arabicPeriod"/>
            </a:pPr>
            <a:r>
              <a:rPr b="0" lang="en-US" sz="2000" spc="-1" strike="noStrike">
                <a:solidFill>
                  <a:srgbClr val="000000"/>
                </a:solidFill>
                <a:latin typeface="Times New Roman"/>
              </a:rPr>
              <a:t>RNN</a:t>
            </a:r>
            <a:endParaRPr b="0" lang="en-US" sz="2000" spc="-1" strike="noStrike">
              <a:solidFill>
                <a:srgbClr val="000000"/>
              </a:solidFill>
              <a:latin typeface="Myriad Pro"/>
            </a:endParaRPr>
          </a:p>
          <a:p>
            <a:pPr lvl="1" marL="658440" indent="-456840">
              <a:lnSpc>
                <a:spcPct val="100000"/>
              </a:lnSpc>
              <a:spcBef>
                <a:spcPts val="400"/>
              </a:spcBef>
              <a:buClr>
                <a:srgbClr val="ff0000"/>
              </a:buClr>
              <a:buFont typeface="Arial"/>
              <a:buAutoNum type="arabicPeriod"/>
            </a:pPr>
            <a:r>
              <a:rPr b="0" lang="en-US" sz="2000" spc="-1" strike="noStrike">
                <a:solidFill>
                  <a:srgbClr val="000000"/>
                </a:solidFill>
                <a:latin typeface="Times New Roman"/>
              </a:rPr>
              <a:t>LSTM</a:t>
            </a:r>
            <a:endParaRPr b="0" lang="en-US" sz="2000" spc="-1" strike="noStrike">
              <a:solidFill>
                <a:srgbClr val="000000"/>
              </a:solidFill>
              <a:latin typeface="Myriad Pro"/>
            </a:endParaRPr>
          </a:p>
          <a:p>
            <a:pPr marL="201240">
              <a:lnSpc>
                <a:spcPct val="100000"/>
              </a:lnSpc>
              <a:spcBef>
                <a:spcPts val="400"/>
              </a:spcBef>
            </a:pPr>
            <a:endParaRPr b="1" lang="en-US" sz="2000" spc="-1" strike="noStrike">
              <a:solidFill>
                <a:srgbClr val="000000"/>
              </a:solidFill>
              <a:latin typeface="Myriad Pro"/>
            </a:endParaRPr>
          </a:p>
          <a:p>
            <a:pPr>
              <a:lnSpc>
                <a:spcPct val="100000"/>
              </a:lnSpc>
              <a:spcBef>
                <a:spcPts val="479"/>
              </a:spcBef>
            </a:pPr>
            <a:endParaRPr b="1" lang="en-US" sz="2000" spc="-1" strike="noStrike">
              <a:solidFill>
                <a:srgbClr val="000000"/>
              </a:solidFill>
              <a:latin typeface="Myriad Pro"/>
            </a:endParaRPr>
          </a:p>
        </p:txBody>
      </p:sp>
      <p:pic>
        <p:nvPicPr>
          <p:cNvPr id="112" name="Picture 2" descr=""/>
          <p:cNvPicPr/>
          <p:nvPr/>
        </p:nvPicPr>
        <p:blipFill>
          <a:blip r:embed="rId1"/>
          <a:stretch/>
        </p:blipFill>
        <p:spPr>
          <a:xfrm>
            <a:off x="3962520" y="3429000"/>
            <a:ext cx="4054320" cy="251424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3/Kết quả thực nghiệm:</a:t>
            </a: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
        <p:nvSpPr>
          <p:cNvPr id="339"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40"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41" name="TextShape 4"/>
          <p:cNvSpPr txBox="1"/>
          <p:nvPr/>
        </p:nvSpPr>
        <p:spPr>
          <a:xfrm>
            <a:off x="7238880" y="6492960"/>
            <a:ext cx="1676160" cy="364680"/>
          </a:xfrm>
          <a:prstGeom prst="rect">
            <a:avLst/>
          </a:prstGeom>
          <a:noFill/>
          <a:ln>
            <a:noFill/>
          </a:ln>
        </p:spPr>
        <p:txBody>
          <a:bodyPr anchor="ctr"/>
          <a:p>
            <a:pPr algn="r">
              <a:lnSpc>
                <a:spcPct val="100000"/>
              </a:lnSpc>
            </a:pPr>
            <a:fld id="{212D1307-6D0F-46D0-A430-62E6778F3967}"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42" name="CustomShape 5"/>
          <p:cNvSpPr/>
          <p:nvPr/>
        </p:nvSpPr>
        <p:spPr>
          <a:xfrm>
            <a:off x="334800" y="13896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III/Demo</a:t>
            </a:r>
            <a:endParaRPr b="0" lang="en-US" sz="2800" spc="-1" strike="noStrike">
              <a:latin typeface="Arial"/>
            </a:endParaRPr>
          </a:p>
        </p:txBody>
      </p:sp>
      <p:pic>
        <p:nvPicPr>
          <p:cNvPr id="343" name="Picture 8" descr=""/>
          <p:cNvPicPr/>
          <p:nvPr/>
        </p:nvPicPr>
        <p:blipFill>
          <a:blip r:embed="rId1"/>
          <a:stretch/>
        </p:blipFill>
        <p:spPr>
          <a:xfrm>
            <a:off x="8412480" y="0"/>
            <a:ext cx="731160" cy="731160"/>
          </a:xfrm>
          <a:prstGeom prst="rect">
            <a:avLst/>
          </a:prstGeom>
          <a:ln>
            <a:noFill/>
          </a:ln>
        </p:spPr>
      </p:pic>
      <p:pic>
        <p:nvPicPr>
          <p:cNvPr id="344" name="" descr=""/>
          <p:cNvPicPr/>
          <p:nvPr/>
        </p:nvPicPr>
        <p:blipFill>
          <a:blip r:embed="rId2"/>
          <a:stretch/>
        </p:blipFill>
        <p:spPr>
          <a:xfrm>
            <a:off x="685800" y="2273400"/>
            <a:ext cx="7772400" cy="3200400"/>
          </a:xfrm>
          <a:prstGeom prst="rect">
            <a:avLst/>
          </a:prstGeom>
          <a:ln>
            <a:noFill/>
          </a:ln>
        </p:spPr>
      </p:pic>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46" name="TextShape 2"/>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47" name="TextShape 3"/>
          <p:cNvSpPr txBox="1"/>
          <p:nvPr/>
        </p:nvSpPr>
        <p:spPr>
          <a:xfrm>
            <a:off x="7238880" y="6492960"/>
            <a:ext cx="1676160" cy="364680"/>
          </a:xfrm>
          <a:prstGeom prst="rect">
            <a:avLst/>
          </a:prstGeom>
          <a:noFill/>
          <a:ln>
            <a:noFill/>
          </a:ln>
        </p:spPr>
        <p:txBody>
          <a:bodyPr anchor="ctr"/>
          <a:p>
            <a:pPr algn="r">
              <a:lnSpc>
                <a:spcPct val="100000"/>
              </a:lnSpc>
            </a:pPr>
            <a:fld id="{5F9ADD62-95C1-43B4-A359-A3FA3B884E01}"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48" name="CustomShape 4"/>
          <p:cNvSpPr/>
          <p:nvPr/>
        </p:nvSpPr>
        <p:spPr>
          <a:xfrm>
            <a:off x="334800" y="13896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III/Demo</a:t>
            </a:r>
            <a:endParaRPr b="0" lang="en-US" sz="2800" spc="-1" strike="noStrike">
              <a:latin typeface="Arial"/>
            </a:endParaRPr>
          </a:p>
        </p:txBody>
      </p:sp>
      <p:sp>
        <p:nvSpPr>
          <p:cNvPr id="349" name="TextShape 5"/>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3/Kết quả thực nghiệm:</a:t>
            </a:r>
            <a:endParaRPr b="1" lang="en-US" sz="2400" spc="-1" strike="noStrike">
              <a:solidFill>
                <a:srgbClr val="000000"/>
              </a:solidFill>
              <a:latin typeface="Myriad Pro"/>
            </a:endParaRPr>
          </a:p>
        </p:txBody>
      </p:sp>
      <p:pic>
        <p:nvPicPr>
          <p:cNvPr id="350" name="Picture 1" descr=""/>
          <p:cNvPicPr/>
          <p:nvPr/>
        </p:nvPicPr>
        <p:blipFill>
          <a:blip r:embed="rId1"/>
          <a:stretch/>
        </p:blipFill>
        <p:spPr>
          <a:xfrm>
            <a:off x="8412480" y="0"/>
            <a:ext cx="731160" cy="731160"/>
          </a:xfrm>
          <a:prstGeom prst="rect">
            <a:avLst/>
          </a:prstGeom>
          <a:ln>
            <a:noFill/>
          </a:ln>
        </p:spPr>
      </p:pic>
      <p:pic>
        <p:nvPicPr>
          <p:cNvPr id="351" name="" descr=""/>
          <p:cNvPicPr/>
          <p:nvPr/>
        </p:nvPicPr>
        <p:blipFill>
          <a:blip r:embed="rId2"/>
          <a:stretch/>
        </p:blipFill>
        <p:spPr>
          <a:xfrm>
            <a:off x="685800" y="2286000"/>
            <a:ext cx="7772400" cy="320040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53" name="TextShape 2"/>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54" name="TextShape 3"/>
          <p:cNvSpPr txBox="1"/>
          <p:nvPr/>
        </p:nvSpPr>
        <p:spPr>
          <a:xfrm>
            <a:off x="7238880" y="6492960"/>
            <a:ext cx="1676160" cy="364680"/>
          </a:xfrm>
          <a:prstGeom prst="rect">
            <a:avLst/>
          </a:prstGeom>
          <a:noFill/>
          <a:ln>
            <a:noFill/>
          </a:ln>
        </p:spPr>
        <p:txBody>
          <a:bodyPr anchor="ctr"/>
          <a:p>
            <a:pPr algn="r">
              <a:lnSpc>
                <a:spcPct val="100000"/>
              </a:lnSpc>
            </a:pPr>
            <a:fld id="{AAD1F3BA-0830-486C-9579-F36AA80C81B0}"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55" name="CustomShape 4"/>
          <p:cNvSpPr/>
          <p:nvPr/>
        </p:nvSpPr>
        <p:spPr>
          <a:xfrm>
            <a:off x="334800" y="13896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III/Demo</a:t>
            </a:r>
            <a:endParaRPr b="0" lang="en-US" sz="2800" spc="-1" strike="noStrike">
              <a:latin typeface="Arial"/>
            </a:endParaRPr>
          </a:p>
        </p:txBody>
      </p:sp>
      <p:pic>
        <p:nvPicPr>
          <p:cNvPr id="356" name="Picture 9" descr=""/>
          <p:cNvPicPr/>
          <p:nvPr/>
        </p:nvPicPr>
        <p:blipFill>
          <a:blip r:embed="rId1"/>
          <a:stretch/>
        </p:blipFill>
        <p:spPr>
          <a:xfrm>
            <a:off x="8412480" y="0"/>
            <a:ext cx="731160" cy="731160"/>
          </a:xfrm>
          <a:prstGeom prst="rect">
            <a:avLst/>
          </a:prstGeom>
          <a:ln>
            <a:noFill/>
          </a:ln>
        </p:spPr>
      </p:pic>
      <p:sp>
        <p:nvSpPr>
          <p:cNvPr id="357" name="CustomShape 5"/>
          <p:cNvSpPr/>
          <p:nvPr/>
        </p:nvSpPr>
        <p:spPr>
          <a:xfrm>
            <a:off x="533520" y="1143000"/>
            <a:ext cx="8152920" cy="4982760"/>
          </a:xfrm>
          <a:prstGeom prst="rect">
            <a:avLst/>
          </a:prstGeom>
          <a:noFill/>
          <a:ln>
            <a:noFill/>
          </a:ln>
        </p:spPr>
        <p:style>
          <a:lnRef idx="0"/>
          <a:fillRef idx="0"/>
          <a:effectRef idx="0"/>
          <a:fontRef idx="minor"/>
        </p:style>
        <p:txBody>
          <a:bodyPr>
            <a:normAutofit/>
          </a:bodyPr>
          <a:p>
            <a:pPr>
              <a:lnSpc>
                <a:spcPct val="100000"/>
              </a:lnSpc>
              <a:spcBef>
                <a:spcPts val="479"/>
              </a:spcBef>
            </a:pPr>
            <a:r>
              <a:rPr b="0" lang="en-US" sz="2400" spc="-1" strike="noStrike">
                <a:solidFill>
                  <a:srgbClr val="000000"/>
                </a:solidFill>
                <a:latin typeface="Arial"/>
              </a:rPr>
              <a:t>3/Kết quả thực nghiệm:</a:t>
            </a:r>
            <a:endParaRPr b="0" lang="en-US" sz="2400" spc="-1" strike="noStrike">
              <a:latin typeface="Arial"/>
            </a:endParaRPr>
          </a:p>
        </p:txBody>
      </p:sp>
      <p:pic>
        <p:nvPicPr>
          <p:cNvPr id="358" name="" descr=""/>
          <p:cNvPicPr/>
          <p:nvPr/>
        </p:nvPicPr>
        <p:blipFill>
          <a:blip r:embed="rId2"/>
          <a:stretch/>
        </p:blipFill>
        <p:spPr>
          <a:xfrm>
            <a:off x="685800" y="2311560"/>
            <a:ext cx="7772400" cy="320040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533520" y="1143000"/>
            <a:ext cx="8152920" cy="4982760"/>
          </a:xfrm>
          <a:prstGeom prst="rect">
            <a:avLst/>
          </a:prstGeom>
          <a:noFill/>
          <a:ln>
            <a:noFill/>
          </a:ln>
        </p:spPr>
        <p:txBody>
          <a:bodyPr/>
          <a:p>
            <a:pPr>
              <a:lnSpc>
                <a:spcPct val="100000"/>
              </a:lnSpc>
              <a:spcBef>
                <a:spcPts val="479"/>
              </a:spcBef>
            </a:pPr>
            <a:r>
              <a:rPr b="0" lang="en-US" sz="2400" spc="-1" strike="noStrike">
                <a:solidFill>
                  <a:srgbClr val="000000"/>
                </a:solidFill>
                <a:latin typeface="Arial"/>
              </a:rPr>
              <a:t>3/Kết quả thực nghiệm:</a:t>
            </a:r>
            <a:endParaRPr b="1" lang="en-US" sz="2400" spc="-1" strike="noStrike">
              <a:solidFill>
                <a:srgbClr val="000000"/>
              </a:solidFill>
              <a:latin typeface="Myriad Pro"/>
            </a:endParaRPr>
          </a:p>
        </p:txBody>
      </p:sp>
      <p:sp>
        <p:nvSpPr>
          <p:cNvPr id="360"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61"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62" name="TextShape 4"/>
          <p:cNvSpPr txBox="1"/>
          <p:nvPr/>
        </p:nvSpPr>
        <p:spPr>
          <a:xfrm>
            <a:off x="7238880" y="6492960"/>
            <a:ext cx="1676160" cy="364680"/>
          </a:xfrm>
          <a:prstGeom prst="rect">
            <a:avLst/>
          </a:prstGeom>
          <a:noFill/>
          <a:ln>
            <a:noFill/>
          </a:ln>
        </p:spPr>
        <p:txBody>
          <a:bodyPr anchor="ctr"/>
          <a:p>
            <a:pPr algn="r">
              <a:lnSpc>
                <a:spcPct val="100000"/>
              </a:lnSpc>
            </a:pPr>
            <a:fld id="{02B9E0CE-6D3D-4E13-B291-52B90DECB105}"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63" name="CustomShape 5"/>
          <p:cNvSpPr/>
          <p:nvPr/>
        </p:nvSpPr>
        <p:spPr>
          <a:xfrm>
            <a:off x="334800" y="13896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III/Demo</a:t>
            </a:r>
            <a:endParaRPr b="0" lang="en-US" sz="2800" spc="-1" strike="noStrike">
              <a:latin typeface="Arial"/>
            </a:endParaRPr>
          </a:p>
        </p:txBody>
      </p:sp>
      <p:pic>
        <p:nvPicPr>
          <p:cNvPr id="364" name="Picture 1" descr=""/>
          <p:cNvPicPr/>
          <p:nvPr/>
        </p:nvPicPr>
        <p:blipFill>
          <a:blip r:embed="rId1"/>
          <a:stretch/>
        </p:blipFill>
        <p:spPr>
          <a:xfrm>
            <a:off x="8412480" y="0"/>
            <a:ext cx="731160" cy="731160"/>
          </a:xfrm>
          <a:prstGeom prst="rect">
            <a:avLst/>
          </a:prstGeom>
          <a:ln>
            <a:noFill/>
          </a:ln>
        </p:spPr>
      </p:pic>
      <p:pic>
        <p:nvPicPr>
          <p:cNvPr id="365" name="" descr=""/>
          <p:cNvPicPr/>
          <p:nvPr/>
        </p:nvPicPr>
        <p:blipFill>
          <a:blip r:embed="rId2"/>
          <a:stretch/>
        </p:blipFill>
        <p:spPr>
          <a:xfrm>
            <a:off x="685800" y="2286000"/>
            <a:ext cx="7772400" cy="3200400"/>
          </a:xfrm>
          <a:prstGeom prst="rect">
            <a:avLst/>
          </a:prstGeom>
          <a:ln>
            <a:noFill/>
          </a:ln>
        </p:spPr>
      </p:pic>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67" name="TextShape 2"/>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68" name="TextShape 3"/>
          <p:cNvSpPr txBox="1"/>
          <p:nvPr/>
        </p:nvSpPr>
        <p:spPr>
          <a:xfrm>
            <a:off x="7238880" y="6492960"/>
            <a:ext cx="1676160" cy="364680"/>
          </a:xfrm>
          <a:prstGeom prst="rect">
            <a:avLst/>
          </a:prstGeom>
          <a:noFill/>
          <a:ln>
            <a:noFill/>
          </a:ln>
        </p:spPr>
        <p:txBody>
          <a:bodyPr anchor="ctr"/>
          <a:p>
            <a:pPr algn="r">
              <a:lnSpc>
                <a:spcPct val="100000"/>
              </a:lnSpc>
            </a:pPr>
            <a:fld id="{7FAB110E-4788-4D6C-8B6E-9B1B7647C8D4}"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69" name="CustomShape 4"/>
          <p:cNvSpPr/>
          <p:nvPr/>
        </p:nvSpPr>
        <p:spPr>
          <a:xfrm>
            <a:off x="334800" y="13896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III/Demo</a:t>
            </a:r>
            <a:endParaRPr b="0" lang="en-US" sz="2800" spc="-1" strike="noStrike">
              <a:latin typeface="Arial"/>
            </a:endParaRPr>
          </a:p>
        </p:txBody>
      </p:sp>
      <p:pic>
        <p:nvPicPr>
          <p:cNvPr id="370" name="Content Placeholder 7" descr=""/>
          <p:cNvPicPr/>
          <p:nvPr/>
        </p:nvPicPr>
        <p:blipFill>
          <a:blip r:embed="rId1"/>
          <a:stretch/>
        </p:blipFill>
        <p:spPr>
          <a:xfrm>
            <a:off x="8412480" y="0"/>
            <a:ext cx="731160" cy="731160"/>
          </a:xfrm>
          <a:prstGeom prst="rect">
            <a:avLst/>
          </a:prstGeom>
          <a:ln>
            <a:noFill/>
          </a:ln>
        </p:spPr>
      </p:pic>
      <p:sp>
        <p:nvSpPr>
          <p:cNvPr id="371" name="CustomShape 5"/>
          <p:cNvSpPr/>
          <p:nvPr/>
        </p:nvSpPr>
        <p:spPr>
          <a:xfrm>
            <a:off x="533520" y="1143000"/>
            <a:ext cx="8152920" cy="4982760"/>
          </a:xfrm>
          <a:prstGeom prst="rect">
            <a:avLst/>
          </a:prstGeom>
          <a:noFill/>
          <a:ln>
            <a:noFill/>
          </a:ln>
        </p:spPr>
        <p:style>
          <a:lnRef idx="0"/>
          <a:fillRef idx="0"/>
          <a:effectRef idx="0"/>
          <a:fontRef idx="minor"/>
        </p:style>
        <p:txBody>
          <a:bodyPr>
            <a:normAutofit/>
          </a:bodyPr>
          <a:p>
            <a:pPr>
              <a:lnSpc>
                <a:spcPct val="100000"/>
              </a:lnSpc>
              <a:spcBef>
                <a:spcPts val="479"/>
              </a:spcBef>
            </a:pPr>
            <a:r>
              <a:rPr b="0" lang="en-US" sz="2400" spc="-1" strike="noStrike">
                <a:solidFill>
                  <a:srgbClr val="000000"/>
                </a:solidFill>
                <a:latin typeface="Arial"/>
              </a:rPr>
              <a:t>4/Cải thiện mô hình:</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000000"/>
                </a:solidFill>
                <a:latin typeface="Arial"/>
              </a:rPr>
              <a:t>- </a:t>
            </a:r>
            <a:r>
              <a:rPr b="0" lang="en-US" sz="2000" spc="-1" strike="noStrike">
                <a:solidFill>
                  <a:srgbClr val="000000"/>
                </a:solidFill>
                <a:latin typeface="Arial"/>
              </a:rPr>
              <a:t>Dữ liệu</a:t>
            </a:r>
            <a:r>
              <a:rPr b="0" lang="en-US" sz="2400" spc="-1" strike="noStrike">
                <a:solidFill>
                  <a:srgbClr val="000000"/>
                </a:solidFill>
                <a:latin typeface="Arial"/>
              </a:rPr>
              <a:t> : </a:t>
            </a:r>
            <a:endParaRPr b="0" lang="en-US" sz="2400" spc="-1" strike="noStrike">
              <a:latin typeface="Arial"/>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Để áp dụng thực tiễn, cần lấy dữ liệu thực tế thay vì tự tạo</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000000"/>
                </a:solidFill>
                <a:latin typeface="Arial"/>
              </a:rPr>
              <a:t>- </a:t>
            </a:r>
            <a:r>
              <a:rPr b="0" lang="en-US" sz="2000" spc="-1" strike="noStrike">
                <a:solidFill>
                  <a:srgbClr val="000000"/>
                </a:solidFill>
                <a:latin typeface="Arial"/>
              </a:rPr>
              <a:t>Mô hình : Kết hợp thêm môt số kĩ thuật khác </a:t>
            </a:r>
            <a:endParaRPr b="0" lang="en-US" sz="2000" spc="-1" strike="noStrike">
              <a:latin typeface="Arial"/>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VD : Attention , beam search</a:t>
            </a:r>
            <a:endParaRPr b="0" lang="en-US" sz="1800" spc="-1" strike="noStrike">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73" name="TextShape 2"/>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74" name="TextShape 3"/>
          <p:cNvSpPr txBox="1"/>
          <p:nvPr/>
        </p:nvSpPr>
        <p:spPr>
          <a:xfrm>
            <a:off x="7238880" y="6492960"/>
            <a:ext cx="1676160" cy="364680"/>
          </a:xfrm>
          <a:prstGeom prst="rect">
            <a:avLst/>
          </a:prstGeom>
          <a:noFill/>
          <a:ln>
            <a:noFill/>
          </a:ln>
        </p:spPr>
        <p:txBody>
          <a:bodyPr anchor="ctr"/>
          <a:p>
            <a:pPr algn="r">
              <a:lnSpc>
                <a:spcPct val="100000"/>
              </a:lnSpc>
            </a:pPr>
            <a:fld id="{61BE5F69-111A-4192-9661-0082047FC2BB}"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75" name="CustomShape 4"/>
          <p:cNvSpPr/>
          <p:nvPr/>
        </p:nvSpPr>
        <p:spPr>
          <a:xfrm>
            <a:off x="2957040" y="18288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THANK YOU</a:t>
            </a:r>
            <a:endParaRPr b="0" lang="en-US" sz="2800" spc="-1" strike="noStrike">
              <a:latin typeface="Arial"/>
            </a:endParaRPr>
          </a:p>
        </p:txBody>
      </p:sp>
      <p:pic>
        <p:nvPicPr>
          <p:cNvPr id="376" name="Content Placeholder 7" descr=""/>
          <p:cNvPicPr/>
          <p:nvPr/>
        </p:nvPicPr>
        <p:blipFill>
          <a:blip r:embed="rId1"/>
          <a:stretch/>
        </p:blipFill>
        <p:spPr>
          <a:xfrm>
            <a:off x="8412480" y="0"/>
            <a:ext cx="731160" cy="731160"/>
          </a:xfrm>
          <a:prstGeom prst="rect">
            <a:avLst/>
          </a:prstGeom>
          <a:ln>
            <a:noFill/>
          </a:ln>
        </p:spPr>
      </p:pic>
      <p:sp>
        <p:nvSpPr>
          <p:cNvPr id="377" name="CustomShape 5"/>
          <p:cNvSpPr/>
          <p:nvPr/>
        </p:nvSpPr>
        <p:spPr>
          <a:xfrm>
            <a:off x="533520" y="1143720"/>
            <a:ext cx="8152920" cy="4982760"/>
          </a:xfrm>
          <a:prstGeom prst="rect">
            <a:avLst/>
          </a:prstGeom>
          <a:noFill/>
          <a:ln>
            <a:noFill/>
          </a:ln>
        </p:spPr>
        <p:style>
          <a:lnRef idx="0"/>
          <a:fillRef idx="0"/>
          <a:effectRef idx="0"/>
          <a:fontRef idx="minor"/>
        </p:style>
      </p:sp>
      <p:pic>
        <p:nvPicPr>
          <p:cNvPr id="378" name="" descr=""/>
          <p:cNvPicPr/>
          <p:nvPr/>
        </p:nvPicPr>
        <p:blipFill>
          <a:blip r:embed="rId2"/>
          <a:stretch/>
        </p:blipFill>
        <p:spPr>
          <a:xfrm>
            <a:off x="1645920" y="1463040"/>
            <a:ext cx="5577840" cy="4183560"/>
          </a:xfrm>
          <a:prstGeom prst="rect">
            <a:avLst/>
          </a:prstGeom>
          <a:ln>
            <a:noFill/>
          </a:ln>
        </p:spPr>
      </p:pic>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80" name="TextShape 2"/>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81" name="TextShape 3"/>
          <p:cNvSpPr txBox="1"/>
          <p:nvPr/>
        </p:nvSpPr>
        <p:spPr>
          <a:xfrm>
            <a:off x="7238880" y="6492960"/>
            <a:ext cx="1676160" cy="364680"/>
          </a:xfrm>
          <a:prstGeom prst="rect">
            <a:avLst/>
          </a:prstGeom>
          <a:noFill/>
          <a:ln>
            <a:noFill/>
          </a:ln>
        </p:spPr>
        <p:txBody>
          <a:bodyPr anchor="ctr"/>
          <a:p>
            <a:pPr algn="r">
              <a:lnSpc>
                <a:spcPct val="100000"/>
              </a:lnSpc>
            </a:pPr>
            <a:fld id="{FD80FE98-2EC4-48B1-8713-77574D963123}"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82" name="CustomShape 4"/>
          <p:cNvSpPr/>
          <p:nvPr/>
        </p:nvSpPr>
        <p:spPr>
          <a:xfrm>
            <a:off x="334800" y="13896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III/Demo</a:t>
            </a:r>
            <a:endParaRPr b="0" lang="en-US" sz="2800" spc="-1" strike="noStrike">
              <a:latin typeface="Arial"/>
            </a:endParaRPr>
          </a:p>
        </p:txBody>
      </p:sp>
      <p:pic>
        <p:nvPicPr>
          <p:cNvPr id="383" name="Content Placeholder 7" descr=""/>
          <p:cNvPicPr/>
          <p:nvPr/>
        </p:nvPicPr>
        <p:blipFill>
          <a:blip r:embed="rId1"/>
          <a:stretch/>
        </p:blipFill>
        <p:spPr>
          <a:xfrm>
            <a:off x="8412480" y="0"/>
            <a:ext cx="731160" cy="731160"/>
          </a:xfrm>
          <a:prstGeom prst="rect">
            <a:avLst/>
          </a:prstGeom>
          <a:ln>
            <a:noFill/>
          </a:ln>
        </p:spPr>
      </p:pic>
      <p:sp>
        <p:nvSpPr>
          <p:cNvPr id="384" name="CustomShape 5"/>
          <p:cNvSpPr/>
          <p:nvPr/>
        </p:nvSpPr>
        <p:spPr>
          <a:xfrm>
            <a:off x="533520" y="1143000"/>
            <a:ext cx="8152920" cy="4982760"/>
          </a:xfrm>
          <a:prstGeom prst="rect">
            <a:avLst/>
          </a:prstGeom>
          <a:noFill/>
          <a:ln>
            <a:noFill/>
          </a:ln>
        </p:spPr>
        <p:style>
          <a:lnRef idx="0"/>
          <a:fillRef idx="0"/>
          <a:effectRef idx="0"/>
          <a:fontRef idx="minor"/>
        </p:style>
        <p:txBody>
          <a:bodyPr>
            <a:normAutofit/>
          </a:bodyPr>
          <a:p>
            <a:pPr>
              <a:lnSpc>
                <a:spcPct val="100000"/>
              </a:lnSpc>
              <a:spcBef>
                <a:spcPts val="479"/>
              </a:spcBef>
            </a:pPr>
            <a:r>
              <a:rPr b="0" lang="en-US" sz="2400" spc="-1" strike="noStrike">
                <a:solidFill>
                  <a:srgbClr val="000000"/>
                </a:solidFill>
                <a:latin typeface="Arial"/>
              </a:rPr>
              <a:t>4/Cải thiện mô hình:</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000000"/>
                </a:solidFill>
                <a:latin typeface="Arial"/>
              </a:rPr>
              <a:t>- </a:t>
            </a:r>
            <a:r>
              <a:rPr b="0" lang="en-US" sz="2000" spc="-1" strike="noStrike">
                <a:solidFill>
                  <a:srgbClr val="000000"/>
                </a:solidFill>
                <a:latin typeface="Arial"/>
              </a:rPr>
              <a:t>Dữ liệu</a:t>
            </a:r>
            <a:r>
              <a:rPr b="0" lang="en-US" sz="2400" spc="-1" strike="noStrike">
                <a:solidFill>
                  <a:srgbClr val="000000"/>
                </a:solidFill>
                <a:latin typeface="Arial"/>
              </a:rPr>
              <a:t> : </a:t>
            </a:r>
            <a:endParaRPr b="0" lang="en-US" sz="2400" spc="-1" strike="noStrike">
              <a:latin typeface="Arial"/>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Để áp dụng thực tiễn, cần lấy dữ liệu thực tế thay vì tự tạo</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000000"/>
                </a:solidFill>
                <a:latin typeface="Arial"/>
              </a:rPr>
              <a:t>- </a:t>
            </a:r>
            <a:r>
              <a:rPr b="0" lang="en-US" sz="2000" spc="-1" strike="noStrike">
                <a:solidFill>
                  <a:srgbClr val="000000"/>
                </a:solidFill>
                <a:latin typeface="Arial"/>
              </a:rPr>
              <a:t>Mô hình : Kết hợp thêm môt số kĩ thuật khác </a:t>
            </a:r>
            <a:endParaRPr b="0" lang="en-US" sz="2000" spc="-1" strike="noStrike">
              <a:latin typeface="Arial"/>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VD : Attention , beam search</a:t>
            </a:r>
            <a:endParaRPr b="0" lang="en-US" sz="1800" spc="-1" strike="noStrike">
              <a:latin typeface="Arial"/>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386" name="TextShape 2"/>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387" name="TextShape 3"/>
          <p:cNvSpPr txBox="1"/>
          <p:nvPr/>
        </p:nvSpPr>
        <p:spPr>
          <a:xfrm>
            <a:off x="7238880" y="6492960"/>
            <a:ext cx="1676160" cy="364680"/>
          </a:xfrm>
          <a:prstGeom prst="rect">
            <a:avLst/>
          </a:prstGeom>
          <a:noFill/>
          <a:ln>
            <a:noFill/>
          </a:ln>
        </p:spPr>
        <p:txBody>
          <a:bodyPr anchor="ctr"/>
          <a:p>
            <a:pPr algn="r">
              <a:lnSpc>
                <a:spcPct val="100000"/>
              </a:lnSpc>
            </a:pPr>
            <a:fld id="{AC8E911E-B1A3-46BD-B3D1-08C6F3502DE4}"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388" name="CustomShape 4"/>
          <p:cNvSpPr/>
          <p:nvPr/>
        </p:nvSpPr>
        <p:spPr>
          <a:xfrm>
            <a:off x="334800" y="138960"/>
            <a:ext cx="24379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2f2f2"/>
                </a:solidFill>
                <a:latin typeface="Arial"/>
              </a:rPr>
              <a:t>III/Demo</a:t>
            </a:r>
            <a:endParaRPr b="0" lang="en-US" sz="2800" spc="-1" strike="noStrike">
              <a:latin typeface="Arial"/>
            </a:endParaRPr>
          </a:p>
        </p:txBody>
      </p:sp>
      <p:pic>
        <p:nvPicPr>
          <p:cNvPr id="389" name="Content Placeholder 7" descr=""/>
          <p:cNvPicPr/>
          <p:nvPr/>
        </p:nvPicPr>
        <p:blipFill>
          <a:blip r:embed="rId1"/>
          <a:stretch/>
        </p:blipFill>
        <p:spPr>
          <a:xfrm>
            <a:off x="8412480" y="0"/>
            <a:ext cx="731160" cy="731160"/>
          </a:xfrm>
          <a:prstGeom prst="rect">
            <a:avLst/>
          </a:prstGeom>
          <a:ln>
            <a:noFill/>
          </a:ln>
        </p:spPr>
      </p:pic>
      <p:sp>
        <p:nvSpPr>
          <p:cNvPr id="390" name="CustomShape 5"/>
          <p:cNvSpPr/>
          <p:nvPr/>
        </p:nvSpPr>
        <p:spPr>
          <a:xfrm>
            <a:off x="533520" y="1143000"/>
            <a:ext cx="8152920" cy="4982760"/>
          </a:xfrm>
          <a:prstGeom prst="rect">
            <a:avLst/>
          </a:prstGeom>
          <a:noFill/>
          <a:ln>
            <a:noFill/>
          </a:ln>
        </p:spPr>
        <p:style>
          <a:lnRef idx="0"/>
          <a:fillRef idx="0"/>
          <a:effectRef idx="0"/>
          <a:fontRef idx="minor"/>
        </p:style>
        <p:txBody>
          <a:bodyPr>
            <a:normAutofit/>
          </a:bodyPr>
          <a:p>
            <a:pPr>
              <a:lnSpc>
                <a:spcPct val="100000"/>
              </a:lnSpc>
              <a:spcBef>
                <a:spcPts val="479"/>
              </a:spcBef>
            </a:pPr>
            <a:r>
              <a:rPr b="0" lang="en-US" sz="2400" spc="-1" strike="noStrike">
                <a:solidFill>
                  <a:srgbClr val="000000"/>
                </a:solidFill>
                <a:latin typeface="Arial"/>
              </a:rPr>
              <a:t>4/Cải thiện mô hình:</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000000"/>
                </a:solidFill>
                <a:latin typeface="Arial"/>
              </a:rPr>
              <a:t>- </a:t>
            </a:r>
            <a:r>
              <a:rPr b="0" lang="en-US" sz="2000" spc="-1" strike="noStrike">
                <a:solidFill>
                  <a:srgbClr val="000000"/>
                </a:solidFill>
                <a:latin typeface="Arial"/>
              </a:rPr>
              <a:t>Dữ liệu</a:t>
            </a:r>
            <a:r>
              <a:rPr b="0" lang="en-US" sz="2400" spc="-1" strike="noStrike">
                <a:solidFill>
                  <a:srgbClr val="000000"/>
                </a:solidFill>
                <a:latin typeface="Arial"/>
              </a:rPr>
              <a:t> : </a:t>
            </a:r>
            <a:endParaRPr b="0" lang="en-US" sz="2400" spc="-1" strike="noStrike">
              <a:latin typeface="Arial"/>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Để áp dụng thực tiễn, cần lấy dữ liệu thực tế thay vì tự tạo</a:t>
            </a: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000000"/>
                </a:solidFill>
                <a:latin typeface="Arial"/>
              </a:rPr>
              <a:t>- </a:t>
            </a:r>
            <a:r>
              <a:rPr b="0" lang="en-US" sz="2000" spc="-1" strike="noStrike">
                <a:solidFill>
                  <a:srgbClr val="000000"/>
                </a:solidFill>
                <a:latin typeface="Arial"/>
              </a:rPr>
              <a:t>Mô hình : Kết hợp thêm môt số kĩ thuật khác </a:t>
            </a:r>
            <a:endParaRPr b="0" lang="en-US" sz="2000" spc="-1" strike="noStrike">
              <a:latin typeface="Arial"/>
            </a:endParaRPr>
          </a:p>
          <a:p>
            <a:pPr>
              <a:lnSpc>
                <a:spcPct val="100000"/>
              </a:lnSpc>
              <a:spcBef>
                <a:spcPts val="360"/>
              </a:spcBef>
            </a:pPr>
            <a:r>
              <a:rPr b="0" lang="en-US" sz="1800" spc="-1" strike="noStrike">
                <a:solidFill>
                  <a:srgbClr val="000000"/>
                </a:solidFill>
                <a:latin typeface="Arial"/>
              </a:rPr>
              <a:t>   </a:t>
            </a:r>
            <a:r>
              <a:rPr b="0" lang="en-US" sz="1800" spc="-1" strike="noStrike">
                <a:solidFill>
                  <a:srgbClr val="000000"/>
                </a:solidFill>
                <a:latin typeface="Arial"/>
              </a:rPr>
              <a:t>VD : Attention , beam search</a:t>
            </a:r>
            <a:endParaRPr b="0" lang="en-US" sz="18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Tiền xử lý văn bản</a:t>
            </a:r>
            <a:endParaRPr b="0" lang="en-US" sz="3200" spc="-1" strike="noStrike">
              <a:solidFill>
                <a:srgbClr val="000000"/>
              </a:solidFill>
              <a:latin typeface="Arial"/>
            </a:endParaRPr>
          </a:p>
        </p:txBody>
      </p:sp>
      <p:sp>
        <p:nvSpPr>
          <p:cNvPr id="114" name="TextShape 2"/>
          <p:cNvSpPr txBox="1"/>
          <p:nvPr/>
        </p:nvSpPr>
        <p:spPr>
          <a:xfrm>
            <a:off x="533520" y="1143000"/>
            <a:ext cx="8152920" cy="4982760"/>
          </a:xfrm>
          <a:prstGeom prst="rect">
            <a:avLst/>
          </a:prstGeom>
          <a:noFill/>
          <a:ln>
            <a:noFill/>
          </a:ln>
        </p:spPr>
        <p:txBody>
          <a:bodyPr/>
          <a:p>
            <a:pPr>
              <a:lnSpc>
                <a:spcPct val="100000"/>
              </a:lnSpc>
              <a:spcBef>
                <a:spcPts val="400"/>
              </a:spcBef>
            </a:pPr>
            <a:endParaRPr b="1" lang="en-US" sz="3200" spc="-1" strike="noStrike">
              <a:solidFill>
                <a:srgbClr val="000000"/>
              </a:solidFill>
              <a:latin typeface="Myriad Pro"/>
            </a:endParaRPr>
          </a:p>
          <a:p>
            <a:pPr>
              <a:lnSpc>
                <a:spcPct val="100000"/>
              </a:lnSpc>
              <a:spcBef>
                <a:spcPts val="400"/>
              </a:spcBef>
            </a:pPr>
            <a:r>
              <a:rPr b="1" lang="en-US" sz="2000" spc="-1" strike="noStrike">
                <a:solidFill>
                  <a:srgbClr val="000000"/>
                </a:solidFill>
                <a:latin typeface="Times New Roman"/>
              </a:rPr>
              <a:t>Chuẩn hóa</a:t>
            </a:r>
            <a:endParaRPr b="1" lang="en-US" sz="2000" spc="-1" strike="noStrike">
              <a:solidFill>
                <a:srgbClr val="000000"/>
              </a:solidFill>
              <a:latin typeface="Myriad Pro"/>
            </a:endParaRPr>
          </a:p>
          <a:p>
            <a:pPr>
              <a:lnSpc>
                <a:spcPct val="100000"/>
              </a:lnSpc>
              <a:spcBef>
                <a:spcPts val="400"/>
              </a:spcBef>
            </a:pPr>
            <a:endParaRPr b="1" lang="en-US" sz="2000" spc="-1" strike="noStrike">
              <a:solidFill>
                <a:srgbClr val="000000"/>
              </a:solidFill>
              <a:latin typeface="Myriad Pro"/>
            </a:endParaRPr>
          </a:p>
          <a:p>
            <a:pPr>
              <a:lnSpc>
                <a:spcPct val="100000"/>
              </a:lnSpc>
              <a:spcBef>
                <a:spcPts val="400"/>
              </a:spcBef>
            </a:pPr>
            <a:endParaRPr b="1" lang="en-US" sz="2000" spc="-1" strike="noStrike">
              <a:solidFill>
                <a:srgbClr val="000000"/>
              </a:solidFill>
              <a:latin typeface="Myriad Pro"/>
            </a:endParaRPr>
          </a:p>
          <a:p>
            <a:pPr>
              <a:lnSpc>
                <a:spcPct val="100000"/>
              </a:lnSpc>
              <a:spcBef>
                <a:spcPts val="400"/>
              </a:spcBef>
            </a:pPr>
            <a:r>
              <a:rPr b="1" lang="en-US" sz="2000" spc="-1" strike="noStrike">
                <a:solidFill>
                  <a:srgbClr val="000000"/>
                </a:solidFill>
                <a:latin typeface="Times New Roman"/>
              </a:rPr>
              <a:t>Loại bỏ stopword</a:t>
            </a:r>
            <a:r>
              <a:rPr b="0" lang="en-US" sz="2000" spc="-1" strike="noStrike">
                <a:solidFill>
                  <a:srgbClr val="000000"/>
                </a:solidFill>
                <a:latin typeface="Times New Roman"/>
              </a:rPr>
              <a:t> :</a:t>
            </a:r>
            <a:endParaRPr b="1" lang="en-US" sz="2000" spc="-1" strike="noStrike">
              <a:solidFill>
                <a:srgbClr val="000000"/>
              </a:solidFill>
              <a:latin typeface="Myriad Pro"/>
            </a:endParaRPr>
          </a:p>
          <a:p>
            <a:pPr>
              <a:lnSpc>
                <a:spcPct val="100000"/>
              </a:lnSpc>
              <a:spcBef>
                <a:spcPts val="400"/>
              </a:spcBef>
            </a:pPr>
            <a:endParaRPr b="1" lang="en-US" sz="2000" spc="-1" strike="noStrike">
              <a:solidFill>
                <a:srgbClr val="000000"/>
              </a:solidFill>
              <a:latin typeface="Myriad Pro"/>
            </a:endParaRPr>
          </a:p>
        </p:txBody>
      </p:sp>
      <p:sp>
        <p:nvSpPr>
          <p:cNvPr id="115" name="TextShape 3"/>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16" name="TextShape 4"/>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17" name="TextShape 5"/>
          <p:cNvSpPr txBox="1"/>
          <p:nvPr/>
        </p:nvSpPr>
        <p:spPr>
          <a:xfrm>
            <a:off x="7238880" y="6492960"/>
            <a:ext cx="1676160" cy="364680"/>
          </a:xfrm>
          <a:prstGeom prst="rect">
            <a:avLst/>
          </a:prstGeom>
          <a:noFill/>
          <a:ln>
            <a:noFill/>
          </a:ln>
        </p:spPr>
        <p:txBody>
          <a:bodyPr anchor="ctr"/>
          <a:p>
            <a:pPr algn="r">
              <a:lnSpc>
                <a:spcPct val="100000"/>
              </a:lnSpc>
            </a:pPr>
            <a:fld id="{45C9614A-9E43-47E5-B318-0F7695E160A5}"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118" name="Picture 2" descr=""/>
          <p:cNvPicPr/>
          <p:nvPr/>
        </p:nvPicPr>
        <p:blipFill>
          <a:blip r:embed="rId1"/>
          <a:stretch/>
        </p:blipFill>
        <p:spPr>
          <a:xfrm>
            <a:off x="3581280" y="1905120"/>
            <a:ext cx="5333760" cy="4000320"/>
          </a:xfrm>
          <a:prstGeom prst="rect">
            <a:avLst/>
          </a:prstGeom>
          <a:ln>
            <a:noFill/>
          </a:ln>
        </p:spPr>
      </p:pic>
      <p:pic>
        <p:nvPicPr>
          <p:cNvPr id="119" name="Picture 2" descr=""/>
          <p:cNvPicPr/>
          <p:nvPr/>
        </p:nvPicPr>
        <p:blipFill>
          <a:blip r:embed="rId2"/>
          <a:stretch/>
        </p:blipFill>
        <p:spPr>
          <a:xfrm>
            <a:off x="114480" y="1098720"/>
            <a:ext cx="8267400" cy="52668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Word embedding</a:t>
            </a:r>
            <a:endParaRPr b="0" lang="en-US" sz="3200" spc="-1" strike="noStrike">
              <a:solidFill>
                <a:srgbClr val="000000"/>
              </a:solidFill>
              <a:latin typeface="Arial"/>
            </a:endParaRPr>
          </a:p>
        </p:txBody>
      </p:sp>
      <p:sp>
        <p:nvSpPr>
          <p:cNvPr id="121" name="TextShape 2"/>
          <p:cNvSpPr txBox="1"/>
          <p:nvPr/>
        </p:nvSpPr>
        <p:spPr>
          <a:xfrm>
            <a:off x="533520" y="1143000"/>
            <a:ext cx="8152920" cy="4982760"/>
          </a:xfrm>
          <a:prstGeom prst="rect">
            <a:avLst/>
          </a:prstGeom>
          <a:noFill/>
          <a:ln>
            <a:noFill/>
          </a:ln>
        </p:spPr>
        <p:txBody>
          <a:bodyPr/>
          <a:p>
            <a:pPr>
              <a:lnSpc>
                <a:spcPct val="100000"/>
              </a:lnSpc>
              <a:spcBef>
                <a:spcPts val="400"/>
              </a:spcBef>
            </a:pPr>
            <a:endParaRPr b="1" lang="en-US" sz="3200" spc="-1" strike="noStrike">
              <a:solidFill>
                <a:srgbClr val="000000"/>
              </a:solidFill>
              <a:latin typeface="Myriad Pro"/>
            </a:endParaRPr>
          </a:p>
          <a:p>
            <a:pPr lvl="1" marL="743040" indent="-285480">
              <a:lnSpc>
                <a:spcPct val="100000"/>
              </a:lnSpc>
              <a:spcBef>
                <a:spcPts val="400"/>
              </a:spcBef>
              <a:buClr>
                <a:srgbClr val="ff0000"/>
              </a:buClr>
              <a:buFont typeface="Wingdings" charset="2"/>
              <a:buChar char=""/>
            </a:pPr>
            <a:r>
              <a:rPr b="0" lang="en-US" sz="2000" spc="-1" strike="noStrike">
                <a:solidFill>
                  <a:srgbClr val="000000"/>
                </a:solidFill>
                <a:latin typeface="Times New Roman"/>
              </a:rPr>
              <a:t>Frequency-based embedding.</a:t>
            </a:r>
            <a:endParaRPr b="0" lang="en-US" sz="2000" spc="-1" strike="noStrike">
              <a:solidFill>
                <a:srgbClr val="000000"/>
              </a:solidFill>
              <a:latin typeface="Myriad Pro"/>
            </a:endParaRPr>
          </a:p>
          <a:p>
            <a:pPr marL="457200">
              <a:lnSpc>
                <a:spcPct val="100000"/>
              </a:lnSpc>
              <a:spcBef>
                <a:spcPts val="400"/>
              </a:spcBef>
            </a:pPr>
            <a:endParaRPr b="1" lang="en-US" sz="2000" spc="-1" strike="noStrike">
              <a:solidFill>
                <a:srgbClr val="000000"/>
              </a:solidFill>
              <a:latin typeface="Myriad Pro"/>
            </a:endParaRPr>
          </a:p>
          <a:p>
            <a:pPr lvl="1" marL="743040" indent="-285480">
              <a:lnSpc>
                <a:spcPct val="100000"/>
              </a:lnSpc>
              <a:spcBef>
                <a:spcPts val="400"/>
              </a:spcBef>
              <a:buClr>
                <a:srgbClr val="ff0000"/>
              </a:buClr>
              <a:buFont typeface="Wingdings" charset="2"/>
              <a:buChar char=""/>
            </a:pPr>
            <a:r>
              <a:rPr b="0" lang="en-US" sz="2000" spc="-1" strike="noStrike">
                <a:solidFill>
                  <a:srgbClr val="000000"/>
                </a:solidFill>
                <a:latin typeface="Times New Roman"/>
              </a:rPr>
              <a:t>Prediction-based embedding</a:t>
            </a:r>
            <a:r>
              <a:rPr b="0" lang="en-US" sz="2000" spc="-1" strike="noStrike">
                <a:solidFill>
                  <a:srgbClr val="000000"/>
                </a:solidFill>
                <a:latin typeface="Arial"/>
              </a:rPr>
              <a:t>.</a:t>
            </a:r>
            <a:endParaRPr b="0" lang="en-US" sz="2000" spc="-1" strike="noStrike">
              <a:solidFill>
                <a:srgbClr val="000000"/>
              </a:solidFill>
              <a:latin typeface="Myriad Pro"/>
            </a:endParaRPr>
          </a:p>
          <a:p>
            <a:pPr>
              <a:lnSpc>
                <a:spcPct val="100000"/>
              </a:lnSpc>
              <a:spcBef>
                <a:spcPts val="479"/>
              </a:spcBef>
            </a:pPr>
            <a:endParaRPr b="1" lang="en-US" sz="2000" spc="-1" strike="noStrike">
              <a:solidFill>
                <a:srgbClr val="000000"/>
              </a:solidFill>
              <a:latin typeface="Myriad Pro"/>
            </a:endParaRPr>
          </a:p>
        </p:txBody>
      </p:sp>
      <p:sp>
        <p:nvSpPr>
          <p:cNvPr id="122" name="TextShape 3"/>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23" name="TextShape 4"/>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24" name="TextShape 5"/>
          <p:cNvSpPr txBox="1"/>
          <p:nvPr/>
        </p:nvSpPr>
        <p:spPr>
          <a:xfrm>
            <a:off x="7238880" y="6492960"/>
            <a:ext cx="1676160" cy="364680"/>
          </a:xfrm>
          <a:prstGeom prst="rect">
            <a:avLst/>
          </a:prstGeom>
          <a:noFill/>
          <a:ln>
            <a:noFill/>
          </a:ln>
        </p:spPr>
        <p:txBody>
          <a:bodyPr anchor="ctr"/>
          <a:p>
            <a:pPr algn="r">
              <a:lnSpc>
                <a:spcPct val="100000"/>
              </a:lnSpc>
            </a:pPr>
            <a:fld id="{4E15B604-1D87-462A-A0A5-2D5E6473E12E}"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sp>
        <p:nvSpPr>
          <p:cNvPr id="125" name="CustomShape 6"/>
          <p:cNvSpPr/>
          <p:nvPr/>
        </p:nvSpPr>
        <p:spPr>
          <a:xfrm>
            <a:off x="4419720" y="3276720"/>
            <a:ext cx="304560" cy="304560"/>
          </a:xfrm>
          <a:prstGeom prst="rect">
            <a:avLst/>
          </a:prstGeom>
          <a:noFill/>
          <a:ln>
            <a:noFill/>
          </a:ln>
        </p:spPr>
        <p:style>
          <a:lnRef idx="0"/>
          <a:fillRef idx="0"/>
          <a:effectRef idx="0"/>
          <a:fontRef idx="minor"/>
        </p:style>
      </p:sp>
      <p:sp>
        <p:nvSpPr>
          <p:cNvPr id="126" name="CustomShape 7"/>
          <p:cNvSpPr/>
          <p:nvPr/>
        </p:nvSpPr>
        <p:spPr>
          <a:xfrm>
            <a:off x="5105520" y="4044240"/>
            <a:ext cx="253800" cy="253800"/>
          </a:xfrm>
          <a:prstGeom prst="rect">
            <a:avLst/>
          </a:prstGeom>
          <a:noFill/>
          <a:ln>
            <a:noFill/>
          </a:ln>
        </p:spPr>
        <p:style>
          <a:lnRef idx="0"/>
          <a:fillRef idx="0"/>
          <a:effectRef idx="0"/>
          <a:fontRef idx="minor"/>
        </p:style>
      </p:sp>
      <p:pic>
        <p:nvPicPr>
          <p:cNvPr id="127" name="Picture 6" descr=""/>
          <p:cNvPicPr/>
          <p:nvPr/>
        </p:nvPicPr>
        <p:blipFill>
          <a:blip r:embed="rId1"/>
          <a:stretch/>
        </p:blipFill>
        <p:spPr>
          <a:xfrm>
            <a:off x="533520" y="2895480"/>
            <a:ext cx="7619760" cy="27421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Word embedding</a:t>
            </a:r>
            <a:endParaRPr b="0" lang="en-US" sz="3200" spc="-1" strike="noStrike">
              <a:solidFill>
                <a:srgbClr val="000000"/>
              </a:solidFill>
              <a:latin typeface="Arial"/>
            </a:endParaRPr>
          </a:p>
        </p:txBody>
      </p:sp>
      <p:sp>
        <p:nvSpPr>
          <p:cNvPr id="129" name="TextShape 2"/>
          <p:cNvSpPr txBox="1"/>
          <p:nvPr/>
        </p:nvSpPr>
        <p:spPr>
          <a:xfrm>
            <a:off x="352440" y="1328760"/>
            <a:ext cx="8152920" cy="4982760"/>
          </a:xfrm>
          <a:prstGeom prst="rect">
            <a:avLst/>
          </a:prstGeom>
          <a:noFill/>
          <a:ln>
            <a:noFill/>
          </a:ln>
        </p:spPr>
        <p:txBody>
          <a:bodyPr/>
          <a:p>
            <a:pPr marL="201240">
              <a:lnSpc>
                <a:spcPct val="100000"/>
              </a:lnSpc>
              <a:spcBef>
                <a:spcPts val="400"/>
              </a:spcBef>
            </a:pPr>
            <a:endParaRPr b="1" lang="en-US" sz="3200" spc="-1" strike="noStrike">
              <a:solidFill>
                <a:srgbClr val="000000"/>
              </a:solidFill>
              <a:latin typeface="Myriad Pro"/>
            </a:endParaRPr>
          </a:p>
          <a:p>
            <a:pPr lvl="1" marL="544320" indent="-342720">
              <a:lnSpc>
                <a:spcPct val="100000"/>
              </a:lnSpc>
              <a:spcBef>
                <a:spcPts val="400"/>
              </a:spcBef>
              <a:buClr>
                <a:srgbClr val="ff0000"/>
              </a:buClr>
              <a:buFont typeface="Wingdings" charset="2"/>
              <a:buChar char=""/>
            </a:pPr>
            <a:r>
              <a:rPr b="1" lang="en-US" sz="2000" spc="-1" strike="noStrike">
                <a:solidFill>
                  <a:srgbClr val="000000"/>
                </a:solidFill>
                <a:latin typeface="Times New Roman"/>
              </a:rPr>
              <a:t>Frequency-based embedding:</a:t>
            </a:r>
            <a:endParaRPr b="0" lang="en-US" sz="2000" spc="-1" strike="noStrike">
              <a:solidFill>
                <a:srgbClr val="000000"/>
              </a:solidFill>
              <a:latin typeface="Myriad Pro"/>
            </a:endParaRPr>
          </a:p>
          <a:p>
            <a:pPr marL="201240">
              <a:lnSpc>
                <a:spcPct val="100000"/>
              </a:lnSpc>
              <a:spcBef>
                <a:spcPts val="400"/>
              </a:spcBef>
            </a:pPr>
            <a:r>
              <a:rPr b="0" lang="en-US" sz="2000" spc="-1" strike="noStrike">
                <a:solidFill>
                  <a:srgbClr val="000000"/>
                </a:solidFill>
                <a:latin typeface="Arial"/>
              </a:rPr>
              <a:t>	</a:t>
            </a:r>
            <a:r>
              <a:rPr b="0" lang="en-US" sz="2000" spc="-1" strike="noStrike">
                <a:solidFill>
                  <a:srgbClr val="000000"/>
                </a:solidFill>
                <a:latin typeface="Arial"/>
              </a:rPr>
              <a:t>Bag of words</a:t>
            </a:r>
            <a:endParaRPr b="1" lang="en-US" sz="2000" spc="-1" strike="noStrike">
              <a:solidFill>
                <a:srgbClr val="000000"/>
              </a:solidFill>
              <a:latin typeface="Myriad Pro"/>
            </a:endParaRPr>
          </a:p>
        </p:txBody>
      </p:sp>
      <p:sp>
        <p:nvSpPr>
          <p:cNvPr id="130" name="TextShape 3"/>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31" name="TextShape 4"/>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32" name="TextShape 5"/>
          <p:cNvSpPr txBox="1"/>
          <p:nvPr/>
        </p:nvSpPr>
        <p:spPr>
          <a:xfrm>
            <a:off x="7238880" y="6492960"/>
            <a:ext cx="1676160" cy="364680"/>
          </a:xfrm>
          <a:prstGeom prst="rect">
            <a:avLst/>
          </a:prstGeom>
          <a:noFill/>
          <a:ln>
            <a:noFill/>
          </a:ln>
        </p:spPr>
        <p:txBody>
          <a:bodyPr anchor="ctr"/>
          <a:p>
            <a:pPr algn="r">
              <a:lnSpc>
                <a:spcPct val="100000"/>
              </a:lnSpc>
            </a:pPr>
            <a:fld id="{7E02722E-18E7-4693-9A6A-9177CE923E4D}"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133" name="Picture 4" descr=""/>
          <p:cNvPicPr/>
          <p:nvPr/>
        </p:nvPicPr>
        <p:blipFill>
          <a:blip r:embed="rId1"/>
          <a:stretch/>
        </p:blipFill>
        <p:spPr>
          <a:xfrm>
            <a:off x="1398240" y="2743200"/>
            <a:ext cx="5826960" cy="31968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Word embedding</a:t>
            </a:r>
            <a:endParaRPr b="0" lang="en-US" sz="3200" spc="-1" strike="noStrike">
              <a:solidFill>
                <a:srgbClr val="000000"/>
              </a:solidFill>
              <a:latin typeface="Arial"/>
            </a:endParaRPr>
          </a:p>
        </p:txBody>
      </p:sp>
      <p:sp>
        <p:nvSpPr>
          <p:cNvPr id="135" name="TextShape 2"/>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36" name="TextShape 3"/>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37" name="TextShape 4"/>
          <p:cNvSpPr txBox="1"/>
          <p:nvPr/>
        </p:nvSpPr>
        <p:spPr>
          <a:xfrm>
            <a:off x="7238880" y="6492960"/>
            <a:ext cx="1676160" cy="364680"/>
          </a:xfrm>
          <a:prstGeom prst="rect">
            <a:avLst/>
          </a:prstGeom>
          <a:noFill/>
          <a:ln>
            <a:noFill/>
          </a:ln>
        </p:spPr>
        <p:txBody>
          <a:bodyPr anchor="ctr"/>
          <a:p>
            <a:pPr algn="r">
              <a:lnSpc>
                <a:spcPct val="100000"/>
              </a:lnSpc>
            </a:pPr>
            <a:fld id="{DA3E2D5D-E05F-49CC-BB9E-A362EA6ECD6F}"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138" name="Content Placeholder 8" descr=""/>
          <p:cNvPicPr/>
          <p:nvPr/>
        </p:nvPicPr>
        <p:blipFill>
          <a:blip r:embed="rId1"/>
          <a:stretch/>
        </p:blipFill>
        <p:spPr>
          <a:xfrm>
            <a:off x="626040" y="1882800"/>
            <a:ext cx="6210720" cy="2628720"/>
          </a:xfrm>
          <a:prstGeom prst="rect">
            <a:avLst/>
          </a:prstGeom>
          <a:ln>
            <a:noFill/>
          </a:ln>
        </p:spPr>
      </p:pic>
      <p:sp>
        <p:nvSpPr>
          <p:cNvPr id="139" name="CustomShape 5"/>
          <p:cNvSpPr/>
          <p:nvPr/>
        </p:nvSpPr>
        <p:spPr>
          <a:xfrm>
            <a:off x="864360" y="1295280"/>
            <a:ext cx="3326400" cy="364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1" lang="en-US" sz="1800" spc="-1" strike="noStrike">
                <a:solidFill>
                  <a:srgbClr val="000000"/>
                </a:solidFill>
                <a:latin typeface="Arial"/>
              </a:rPr>
              <a:t>TF-IDF</a:t>
            </a:r>
            <a:endParaRPr b="0" lang="en-US" sz="1800" spc="-1" strike="noStrike">
              <a:latin typeface="Arial"/>
            </a:endParaRPr>
          </a:p>
        </p:txBody>
      </p:sp>
      <p:pic>
        <p:nvPicPr>
          <p:cNvPr id="140" name="Picture 10" descr=""/>
          <p:cNvPicPr/>
          <p:nvPr/>
        </p:nvPicPr>
        <p:blipFill>
          <a:blip r:embed="rId2"/>
          <a:stretch/>
        </p:blipFill>
        <p:spPr>
          <a:xfrm>
            <a:off x="5029200" y="2209680"/>
            <a:ext cx="3803760" cy="21488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457200" y="0"/>
            <a:ext cx="8457840" cy="731520"/>
          </a:xfrm>
          <a:prstGeom prst="rect">
            <a:avLst/>
          </a:prstGeom>
          <a:noFill/>
          <a:ln>
            <a:noFill/>
          </a:ln>
        </p:spPr>
        <p:txBody>
          <a:bodyPr anchor="ctr">
            <a:normAutofit/>
          </a:bodyPr>
          <a:p>
            <a:pPr>
              <a:lnSpc>
                <a:spcPct val="100000"/>
              </a:lnSpc>
            </a:pPr>
            <a:r>
              <a:rPr b="1" lang="en-US" sz="3200" spc="-1" strike="noStrike">
                <a:solidFill>
                  <a:srgbClr val="ffffff"/>
                </a:solidFill>
                <a:latin typeface="Times New Roman"/>
              </a:rPr>
              <a:t>Word embedding</a:t>
            </a:r>
            <a:endParaRPr b="0" lang="en-US" sz="3200" spc="-1" strike="noStrike">
              <a:solidFill>
                <a:srgbClr val="000000"/>
              </a:solidFill>
              <a:latin typeface="Arial"/>
            </a:endParaRPr>
          </a:p>
        </p:txBody>
      </p:sp>
      <p:sp>
        <p:nvSpPr>
          <p:cNvPr id="142" name="TextShape 2"/>
          <p:cNvSpPr txBox="1"/>
          <p:nvPr/>
        </p:nvSpPr>
        <p:spPr>
          <a:xfrm>
            <a:off x="0" y="1219320"/>
            <a:ext cx="8726400" cy="4983120"/>
          </a:xfrm>
          <a:prstGeom prst="rect">
            <a:avLst/>
          </a:prstGeom>
          <a:noFill/>
          <a:ln>
            <a:noFill/>
          </a:ln>
        </p:spPr>
        <p:txBody>
          <a:bodyPr>
            <a:normAutofit/>
          </a:bodyPr>
          <a:p>
            <a:pPr lvl="2" marL="727200" indent="-342720">
              <a:lnSpc>
                <a:spcPct val="100000"/>
              </a:lnSpc>
              <a:spcBef>
                <a:spcPts val="479"/>
              </a:spcBef>
              <a:buClr>
                <a:srgbClr val="0000ff"/>
              </a:buClr>
              <a:buFont typeface="Wingdings" charset="2"/>
              <a:buChar char=""/>
            </a:pPr>
            <a:r>
              <a:rPr b="1" lang="en-US" sz="2400" spc="-1" strike="noStrike">
                <a:solidFill>
                  <a:srgbClr val="000000"/>
                </a:solidFill>
                <a:latin typeface="Times New Roman"/>
              </a:rPr>
              <a:t>Prediction Base Embedding </a:t>
            </a:r>
            <a:endParaRPr b="0" lang="en-US" sz="2400" spc="-1" strike="noStrike">
              <a:solidFill>
                <a:srgbClr val="000000"/>
              </a:solidFill>
              <a:latin typeface="Myriad Pro"/>
            </a:endParaRPr>
          </a:p>
          <a:p>
            <a:pPr marL="384120">
              <a:lnSpc>
                <a:spcPct val="100000"/>
              </a:lnSpc>
              <a:spcBef>
                <a:spcPts val="479"/>
              </a:spcBef>
            </a:pPr>
            <a:r>
              <a:rPr b="0" lang="en-US" sz="2400" spc="-1" strike="noStrike">
                <a:solidFill>
                  <a:srgbClr val="000000"/>
                </a:solidFill>
                <a:latin typeface="Times New Roman"/>
              </a:rPr>
              <a:t> </a:t>
            </a:r>
            <a:r>
              <a:rPr b="1" lang="en-US" sz="2400" spc="-1" strike="noStrike">
                <a:solidFill>
                  <a:srgbClr val="000000"/>
                </a:solidFill>
                <a:latin typeface="Times New Roman"/>
              </a:rPr>
              <a:t>Word2vec</a:t>
            </a:r>
            <a:endParaRPr b="1" lang="en-US" sz="2400" spc="-1" strike="noStrike">
              <a:solidFill>
                <a:srgbClr val="000000"/>
              </a:solidFill>
              <a:latin typeface="Myriad Pro"/>
            </a:endParaRPr>
          </a:p>
          <a:p>
            <a:pPr marL="384120">
              <a:lnSpc>
                <a:spcPct val="100000"/>
              </a:lnSpc>
              <a:spcBef>
                <a:spcPts val="479"/>
              </a:spcBef>
            </a:pPr>
            <a:endParaRPr b="1" lang="en-US" sz="2400" spc="-1" strike="noStrike">
              <a:solidFill>
                <a:srgbClr val="000000"/>
              </a:solidFill>
              <a:latin typeface="Myriad Pro"/>
            </a:endParaRPr>
          </a:p>
          <a:p>
            <a:pPr>
              <a:lnSpc>
                <a:spcPct val="100000"/>
              </a:lnSpc>
              <a:spcBef>
                <a:spcPts val="479"/>
              </a:spcBef>
            </a:pPr>
            <a:endParaRPr b="1" lang="en-US" sz="2400" spc="-1" strike="noStrike">
              <a:solidFill>
                <a:srgbClr val="000000"/>
              </a:solidFill>
              <a:latin typeface="Myriad Pro"/>
            </a:endParaRPr>
          </a:p>
        </p:txBody>
      </p:sp>
      <p:sp>
        <p:nvSpPr>
          <p:cNvPr id="143" name="TextShape 3"/>
          <p:cNvSpPr txBox="1"/>
          <p:nvPr/>
        </p:nvSpPr>
        <p:spPr>
          <a:xfrm>
            <a:off x="228600" y="6492960"/>
            <a:ext cx="2133360" cy="364680"/>
          </a:xfrm>
          <a:prstGeom prst="rect">
            <a:avLst/>
          </a:prstGeom>
          <a:noFill/>
          <a:ln>
            <a:noFill/>
          </a:ln>
        </p:spPr>
        <p:txBody>
          <a:bodyPr anchor="ctr"/>
          <a:p>
            <a:pPr>
              <a:lnSpc>
                <a:spcPct val="100000"/>
              </a:lnSpc>
            </a:pPr>
            <a:r>
              <a:rPr b="0" lang="en-US" sz="1200" spc="-1" strike="noStrike">
                <a:solidFill>
                  <a:srgbClr val="8b8b8b"/>
                </a:solidFill>
                <a:latin typeface="Arial"/>
              </a:rPr>
              <a:t>© SoICT 2019</a:t>
            </a:r>
            <a:endParaRPr b="0" lang="en-US" sz="1200" spc="-1" strike="noStrike">
              <a:latin typeface="Times New Roman"/>
            </a:endParaRPr>
          </a:p>
        </p:txBody>
      </p:sp>
      <p:sp>
        <p:nvSpPr>
          <p:cNvPr id="144" name="TextShape 4"/>
          <p:cNvSpPr txBox="1"/>
          <p:nvPr/>
        </p:nvSpPr>
        <p:spPr>
          <a:xfrm>
            <a:off x="2743200" y="6492960"/>
            <a:ext cx="4114440" cy="364680"/>
          </a:xfrm>
          <a:prstGeom prst="rect">
            <a:avLst/>
          </a:prstGeom>
          <a:noFill/>
          <a:ln>
            <a:noFill/>
          </a:ln>
        </p:spPr>
        <p:txBody>
          <a:bodyPr anchor="ctr"/>
          <a:p>
            <a:pPr algn="ctr">
              <a:lnSpc>
                <a:spcPct val="100000"/>
              </a:lnSpc>
            </a:pPr>
            <a:r>
              <a:rPr b="0" lang="en-US" sz="1200" spc="-1" strike="noStrike">
                <a:solidFill>
                  <a:srgbClr val="8b8b8b"/>
                </a:solidFill>
                <a:latin typeface="Arial"/>
              </a:rPr>
              <a:t>Báo cáo cuối khoá Practical Deep Learning</a:t>
            </a:r>
            <a:endParaRPr b="0" lang="en-US" sz="1200" spc="-1" strike="noStrike">
              <a:latin typeface="Times New Roman"/>
            </a:endParaRPr>
          </a:p>
        </p:txBody>
      </p:sp>
      <p:sp>
        <p:nvSpPr>
          <p:cNvPr id="145" name="TextShape 5"/>
          <p:cNvSpPr txBox="1"/>
          <p:nvPr/>
        </p:nvSpPr>
        <p:spPr>
          <a:xfrm>
            <a:off x="7238880" y="6492960"/>
            <a:ext cx="1676160" cy="364680"/>
          </a:xfrm>
          <a:prstGeom prst="rect">
            <a:avLst/>
          </a:prstGeom>
          <a:noFill/>
          <a:ln>
            <a:noFill/>
          </a:ln>
        </p:spPr>
        <p:txBody>
          <a:bodyPr anchor="ctr"/>
          <a:p>
            <a:pPr algn="r">
              <a:lnSpc>
                <a:spcPct val="100000"/>
              </a:lnSpc>
            </a:pPr>
            <a:fld id="{437E2D5E-B72D-468A-BA9E-74EB6D90C38B}" type="slidenum">
              <a:rPr b="0" lang="en-US" sz="1200" spc="-1" strike="noStrike">
                <a:solidFill>
                  <a:srgbClr val="8b8b8b"/>
                </a:solidFill>
                <a:latin typeface="Arial"/>
              </a:rPr>
              <a:t>1</a:t>
            </a:fld>
            <a:r>
              <a:rPr b="0" lang="en-US" sz="1200" spc="-1" strike="noStrike">
                <a:solidFill>
                  <a:srgbClr val="8b8b8b"/>
                </a:solidFill>
                <a:latin typeface="Arial"/>
              </a:rPr>
              <a:t> </a:t>
            </a:r>
            <a:endParaRPr b="0" lang="en-US" sz="1200" spc="-1" strike="noStrike">
              <a:latin typeface="Times New Roman"/>
            </a:endParaRPr>
          </a:p>
        </p:txBody>
      </p:sp>
      <p:pic>
        <p:nvPicPr>
          <p:cNvPr id="146" name="Picture 6" descr=""/>
          <p:cNvPicPr/>
          <p:nvPr/>
        </p:nvPicPr>
        <p:blipFill>
          <a:blip r:embed="rId1"/>
          <a:stretch/>
        </p:blipFill>
        <p:spPr>
          <a:xfrm>
            <a:off x="1048680" y="2286000"/>
            <a:ext cx="6629040" cy="32094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200</TotalTime>
  <Application>LibreOffice/6.0.7.3$Linux_X86_64 LibreOffice_project/00m0$Build-3</Application>
  <Words>2937</Words>
  <Paragraphs>424</Paragraphs>
  <Company>Bộ môn Kỹ thuật Máy tính - Viện CNTT&amp;TT - Đại học Bách Khoa Hà Nội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2013-02-19T03:52:00Z</dcterms:created>
  <dc:creator>tien.nguyenduc@hust.edu.vn</dc:creator>
  <dc:description/>
  <cp:keywords>SOICT</cp:keywords>
  <dc:language>en-US</dc:language>
  <cp:lastModifiedBy/>
  <cp:lastPrinted>2016-09-06T10:19:00Z</cp:lastPrinted>
  <dcterms:modified xsi:type="dcterms:W3CDTF">2019-10-23T17:53:12Z</dcterms:modified>
  <cp:revision>361</cp:revision>
  <dc:subject/>
  <dc:title>Tin học văn phòng - Trình chiếu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Bộ môn Kỹ thuật Máy tính - Viện CNTT&amp;TT - Đại học Bách Khoa Hà Nội</vt:lpwstr>
  </property>
  <property fmtid="{D5CDD505-2E9C-101B-9397-08002B2CF9AE}" pid="4" name="HiddenSlides">
    <vt:i4>0</vt:i4>
  </property>
  <property fmtid="{D5CDD505-2E9C-101B-9397-08002B2CF9AE}" pid="5" name="HyperlinkBase">
    <vt:lpwstr>dce.hust.edu.vn</vt:lpwstr>
  </property>
  <property fmtid="{D5CDD505-2E9C-101B-9397-08002B2CF9AE}" pid="6" name="HyperlinksChanged">
    <vt:bool>0</vt:bool>
  </property>
  <property fmtid="{D5CDD505-2E9C-101B-9397-08002B2CF9AE}" pid="7" name="KSOProductBuildVer">
    <vt:lpwstr>1033-11.2.0.8991</vt:lpwstr>
  </property>
  <property fmtid="{D5CDD505-2E9C-101B-9397-08002B2CF9AE}" pid="8" name="LinksUpToDate">
    <vt:bool>0</vt:bool>
  </property>
  <property fmtid="{D5CDD505-2E9C-101B-9397-08002B2CF9AE}" pid="9" name="MMClips">
    <vt:i4>0</vt:i4>
  </property>
  <property fmtid="{D5CDD505-2E9C-101B-9397-08002B2CF9AE}" pid="10" name="Notes">
    <vt:i4>13</vt:i4>
  </property>
  <property fmtid="{D5CDD505-2E9C-101B-9397-08002B2CF9AE}" pid="11" name="PresentationFormat">
    <vt:lpwstr>On-screen Show (4:3)</vt:lpwstr>
  </property>
  <property fmtid="{D5CDD505-2E9C-101B-9397-08002B2CF9AE}" pid="12" name="ScaleCrop">
    <vt:bool>0</vt:bool>
  </property>
  <property fmtid="{D5CDD505-2E9C-101B-9397-08002B2CF9AE}" pid="13" name="ShareDoc">
    <vt:bool>0</vt:bool>
  </property>
  <property fmtid="{D5CDD505-2E9C-101B-9397-08002B2CF9AE}" pid="14" name="Slides">
    <vt:i4>45</vt:i4>
  </property>
  <property fmtid="{D5CDD505-2E9C-101B-9397-08002B2CF9AE}" pid="15" name="category">
    <vt:lpwstr>IT</vt:lpwstr>
  </property>
</Properties>
</file>